
<file path=[Content_Types].xml><?xml version="1.0" encoding="utf-8"?>
<Types xmlns="http://schemas.openxmlformats.org/package/2006/content-types">
  <Default Extension="png" ContentType="image/png"/>
  <Default Extension="tiff" ContentType="image/tiff"/>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21"/>
  </p:handoutMasterIdLst>
  <p:sldIdLst>
    <p:sldId id="259" r:id="rId3"/>
    <p:sldId id="315" r:id="rId5"/>
    <p:sldId id="309" r:id="rId6"/>
    <p:sldId id="317" r:id="rId7"/>
    <p:sldId id="318" r:id="rId8"/>
    <p:sldId id="314" r:id="rId9"/>
    <p:sldId id="311" r:id="rId10"/>
    <p:sldId id="333" r:id="rId11"/>
    <p:sldId id="334" r:id="rId12"/>
    <p:sldId id="323" r:id="rId13"/>
    <p:sldId id="335" r:id="rId14"/>
    <p:sldId id="332" r:id="rId15"/>
    <p:sldId id="319" r:id="rId16"/>
    <p:sldId id="313" r:id="rId17"/>
    <p:sldId id="321" r:id="rId18"/>
    <p:sldId id="324" r:id="rId19"/>
    <p:sldId id="322" r:id="rId2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25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0197"/>
  </p:normalViewPr>
  <p:slideViewPr>
    <p:cSldViewPr snapToGrid="0" snapToObjects="1">
      <p:cViewPr varScale="1">
        <p:scale>
          <a:sx n="90" d="100"/>
          <a:sy n="90" d="100"/>
        </p:scale>
        <p:origin x="232" y="264"/>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94" d="100"/>
          <a:sy n="94" d="100"/>
        </p:scale>
        <p:origin x="3688"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571E0F-F07A-564E-BE3F-12507EE20EB9}"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5260FA-5A2B-9D43-ADF6-AD5E6359E91A}"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3E416-B45D-FC4F-84B0-FE17FEB81C80}"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B61D6C-8D16-5144-9D92-95F737CAC581}"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used as 1</a:t>
            </a:r>
            <a:r>
              <a:rPr lang="en-US" baseline="30000" dirty="0"/>
              <a:t>st</a:t>
            </a:r>
            <a:r>
              <a:rPr lang="en-US" dirty="0"/>
              <a:t> and Last slide</a:t>
            </a:r>
            <a:endParaRPr lang="en-US" dirty="0"/>
          </a:p>
        </p:txBody>
      </p:sp>
      <p:sp>
        <p:nvSpPr>
          <p:cNvPr id="4" name="Slide Number Placeholder 3"/>
          <p:cNvSpPr>
            <a:spLocks noGrp="1"/>
          </p:cNvSpPr>
          <p:nvPr>
            <p:ph type="sldNum" sz="quarter" idx="5"/>
          </p:nvPr>
        </p:nvSpPr>
        <p:spPr/>
        <p:txBody>
          <a:bodyPr/>
          <a:lstStyle/>
          <a:p>
            <a:fld id="{3DB61D6C-8D16-5144-9D92-95F737CAC581}"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B61D6C-8D16-5144-9D92-95F737CAC581}"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To be used as 1</a:t>
            </a:r>
            <a:r>
              <a:rPr lang="en-US" baseline="30000" dirty="0"/>
              <a:t>st</a:t>
            </a:r>
            <a:r>
              <a:rPr lang="en-US" dirty="0"/>
              <a:t> and Last slide</a:t>
            </a:r>
            <a:endParaRPr lang="en-US" dirty="0"/>
          </a:p>
          <a:p>
            <a:endParaRPr lang="en-US" dirty="0"/>
          </a:p>
        </p:txBody>
      </p:sp>
      <p:sp>
        <p:nvSpPr>
          <p:cNvPr id="4" name="Slide Number Placeholder 3"/>
          <p:cNvSpPr>
            <a:spLocks noGrp="1"/>
          </p:cNvSpPr>
          <p:nvPr>
            <p:ph type="sldNum" sz="quarter" idx="5"/>
          </p:nvPr>
        </p:nvSpPr>
        <p:spPr/>
        <p:txBody>
          <a:bodyPr/>
          <a:lstStyle/>
          <a:p>
            <a:fld id="{3DB61D6C-8D16-5144-9D92-95F737CAC581}"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400" b="0" i="0" u="none" strike="noStrike" kern="1200" dirty="0">
                <a:solidFill>
                  <a:schemeClr val="tx1"/>
                </a:solidFill>
                <a:effectLst/>
                <a:latin typeface="+mn-lt"/>
                <a:ea typeface="+mn-ea"/>
                <a:cs typeface="+mn-cs"/>
              </a:rPr>
              <a:t>a </a:t>
            </a:r>
            <a:r>
              <a:rPr lang="en-MY" sz="1400" b="1" i="0" u="none" strike="noStrike" kern="1200" dirty="0">
                <a:solidFill>
                  <a:schemeClr val="tx1"/>
                </a:solidFill>
                <a:effectLst/>
                <a:latin typeface="+mn-lt"/>
                <a:ea typeface="+mn-ea"/>
                <a:cs typeface="+mn-cs"/>
              </a:rPr>
              <a:t>capstone project</a:t>
            </a:r>
            <a:r>
              <a:rPr lang="en-MY" sz="1400" b="0" i="0" u="none" strike="noStrike" kern="1200" dirty="0">
                <a:solidFill>
                  <a:schemeClr val="tx1"/>
                </a:solidFill>
                <a:effectLst/>
                <a:latin typeface="+mn-lt"/>
                <a:ea typeface="+mn-ea"/>
                <a:cs typeface="+mn-cs"/>
              </a:rPr>
              <a:t> is a multifaceted assignment that serves as a culminating academic and intellectual experience for students, typically during their final session</a:t>
            </a:r>
            <a:endParaRPr lang="en-MY" sz="1400" b="0" i="0" u="none" strike="noStrike" kern="1200" dirty="0">
              <a:solidFill>
                <a:schemeClr val="tx1"/>
              </a:solidFill>
              <a:effectLst/>
              <a:latin typeface="+mn-lt"/>
              <a:ea typeface="+mn-ea"/>
              <a:cs typeface="+mn-cs"/>
            </a:endParaRPr>
          </a:p>
          <a:p>
            <a:endParaRPr lang="en-MY" sz="1400" b="0" i="0" u="none" strike="noStrike" kern="1200" dirty="0">
              <a:solidFill>
                <a:schemeClr val="tx1"/>
              </a:solidFill>
              <a:effectLst/>
              <a:latin typeface="+mn-lt"/>
              <a:ea typeface="+mn-ea"/>
              <a:cs typeface="+mn-cs"/>
            </a:endParaRPr>
          </a:p>
          <a:p>
            <a:r>
              <a:rPr lang="en-MY" sz="1400" b="0" i="0" u="none" strike="noStrike" kern="1200" dirty="0">
                <a:solidFill>
                  <a:schemeClr val="tx1"/>
                </a:solidFill>
                <a:effectLst/>
                <a:latin typeface="+mn-lt"/>
                <a:ea typeface="+mn-ea"/>
                <a:cs typeface="+mn-cs"/>
              </a:rPr>
              <a:t>Capstone projects are generally designed to encourage students to think critically, solve challenging problems, and develop skills such as Exploratory Data Analysis, Real world problem handling, working on real world dataset and </a:t>
            </a:r>
            <a:r>
              <a:rPr lang="en-MY" sz="1400" b="0" i="0" u="none" strike="noStrike" kern="1200" dirty="0" err="1">
                <a:solidFill>
                  <a:schemeClr val="tx1"/>
                </a:solidFill>
                <a:effectLst/>
                <a:latin typeface="+mn-lt"/>
                <a:ea typeface="+mn-ea"/>
                <a:cs typeface="+mn-cs"/>
              </a:rPr>
              <a:t>usecases</a:t>
            </a:r>
            <a:r>
              <a:rPr lang="en-MY" sz="1400" b="0" i="0" u="none" strike="noStrike" kern="1200" dirty="0">
                <a:solidFill>
                  <a:schemeClr val="tx1"/>
                </a:solidFill>
                <a:effectLst/>
                <a:latin typeface="+mn-lt"/>
                <a:ea typeface="+mn-ea"/>
                <a:cs typeface="+mn-cs"/>
              </a:rPr>
              <a:t> and apply the knowledge gained throughout the Cohort to a real world use case</a:t>
            </a:r>
            <a:endParaRPr lang="en-MY" sz="1400" b="0" i="0" u="none" strike="noStrike" kern="1200" dirty="0">
              <a:solidFill>
                <a:schemeClr val="tx1"/>
              </a:solidFill>
              <a:effectLst/>
              <a:latin typeface="+mn-lt"/>
              <a:ea typeface="+mn-ea"/>
              <a:cs typeface="+mn-cs"/>
            </a:endParaRPr>
          </a:p>
          <a:p>
            <a:endParaRPr lang="en-MY" sz="1400" b="0" i="0" u="none" strike="noStrike" kern="1200" dirty="0">
              <a:solidFill>
                <a:schemeClr val="tx1"/>
              </a:solidFill>
              <a:effectLst/>
              <a:latin typeface="+mn-lt"/>
              <a:ea typeface="+mn-ea"/>
              <a:cs typeface="+mn-cs"/>
            </a:endParaRPr>
          </a:p>
          <a:p>
            <a:r>
              <a:rPr lang="en-MY" sz="1400" b="0" i="0" u="none" strike="noStrike" kern="1200" dirty="0">
                <a:solidFill>
                  <a:schemeClr val="tx1"/>
                </a:solidFill>
                <a:effectLst/>
                <a:latin typeface="+mn-lt"/>
                <a:ea typeface="+mn-ea"/>
                <a:cs typeface="+mn-cs"/>
              </a:rPr>
              <a:t>This Require you to have some research skills, teamwork, thorough planning, self-sufficiency, or goal setting</a:t>
            </a:r>
            <a:endParaRPr lang="en-US" sz="1400" dirty="0"/>
          </a:p>
        </p:txBody>
      </p:sp>
      <p:sp>
        <p:nvSpPr>
          <p:cNvPr id="4" name="Slide Number Placeholder 3"/>
          <p:cNvSpPr>
            <a:spLocks noGrp="1"/>
          </p:cNvSpPr>
          <p:nvPr>
            <p:ph type="sldNum" sz="quarter" idx="5"/>
          </p:nvPr>
        </p:nvSpPr>
        <p:spPr/>
        <p:txBody>
          <a:bodyPr/>
          <a:lstStyle/>
          <a:p>
            <a:fld id="{3DB61D6C-8D16-5144-9D92-95F737CAC581}"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MY" sz="1600" b="1" i="0" u="none" strike="noStrike" kern="1200" dirty="0">
                <a:solidFill>
                  <a:schemeClr val="tx1"/>
                </a:solidFill>
                <a:effectLst/>
                <a:latin typeface="+mn-lt"/>
                <a:ea typeface="+mn-ea"/>
                <a:cs typeface="+mn-cs"/>
              </a:rPr>
              <a:t>What Exactly is a Capstone Project?</a:t>
            </a:r>
            <a:endParaRPr lang="en-MY" sz="1600" b="1" i="0" u="none" strike="noStrike" kern="1200" dirty="0">
              <a:solidFill>
                <a:schemeClr val="tx1"/>
              </a:solidFill>
              <a:effectLst/>
              <a:latin typeface="+mn-lt"/>
              <a:ea typeface="+mn-ea"/>
              <a:cs typeface="+mn-cs"/>
            </a:endParaRPr>
          </a:p>
          <a:p>
            <a:pPr fontAlgn="base"/>
            <a:r>
              <a:rPr lang="en-MY" sz="1600" b="0" i="0" u="none" strike="noStrike" kern="1200" dirty="0">
                <a:solidFill>
                  <a:schemeClr val="tx1"/>
                </a:solidFill>
                <a:effectLst/>
                <a:latin typeface="+mn-lt"/>
                <a:ea typeface="+mn-ea"/>
                <a:cs typeface="+mn-cs"/>
              </a:rPr>
              <a:t>A capstone project or capstone experience involves the identification of an existing problem in a real-world setting and </a:t>
            </a:r>
            <a:endParaRPr lang="en-MY" sz="1600" b="0" i="0" u="none" strike="noStrike" kern="1200" dirty="0">
              <a:solidFill>
                <a:schemeClr val="tx1"/>
              </a:solidFill>
              <a:effectLst/>
              <a:latin typeface="+mn-lt"/>
              <a:ea typeface="+mn-ea"/>
              <a:cs typeface="+mn-cs"/>
            </a:endParaRPr>
          </a:p>
          <a:p>
            <a:pPr fontAlgn="base"/>
            <a:r>
              <a:rPr lang="en-MY" sz="1600" b="0" i="0" u="none" strike="noStrike" kern="1200" dirty="0">
                <a:solidFill>
                  <a:schemeClr val="tx1"/>
                </a:solidFill>
                <a:effectLst/>
                <a:latin typeface="+mn-lt"/>
                <a:ea typeface="+mn-ea"/>
                <a:cs typeface="+mn-cs"/>
              </a:rPr>
              <a:t>the application of learned skills and methods to develop a solution that addresses the problem directly. </a:t>
            </a:r>
            <a:endParaRPr lang="en-MY" sz="1600" b="0" i="0" u="none" strike="noStrike" kern="1200" dirty="0">
              <a:solidFill>
                <a:schemeClr val="tx1"/>
              </a:solidFill>
              <a:effectLst/>
              <a:latin typeface="+mn-lt"/>
              <a:ea typeface="+mn-ea"/>
              <a:cs typeface="+mn-cs"/>
            </a:endParaRPr>
          </a:p>
          <a:p>
            <a:pPr fontAlgn="base"/>
            <a:r>
              <a:rPr lang="en-MY" sz="1600" b="0" i="0" u="none" strike="noStrike" kern="1200" dirty="0">
                <a:solidFill>
                  <a:schemeClr val="tx1"/>
                </a:solidFill>
                <a:effectLst/>
                <a:latin typeface="+mn-lt"/>
                <a:ea typeface="+mn-ea"/>
                <a:cs typeface="+mn-cs"/>
              </a:rPr>
              <a:t>In some cases a capstone project will be geared toward research, while others are more oriented toward problem solving. </a:t>
            </a:r>
            <a:endParaRPr lang="en-MY" sz="1600" b="0" i="0" u="none" strike="noStrike" kern="1200" dirty="0">
              <a:solidFill>
                <a:schemeClr val="tx1"/>
              </a:solidFill>
              <a:effectLst/>
              <a:latin typeface="+mn-lt"/>
              <a:ea typeface="+mn-ea"/>
              <a:cs typeface="+mn-cs"/>
            </a:endParaRPr>
          </a:p>
          <a:p>
            <a:pPr fontAlgn="base"/>
            <a:r>
              <a:rPr lang="en-MY" sz="1600" b="0" i="0" u="none" strike="noStrike" kern="1200" dirty="0">
                <a:solidFill>
                  <a:schemeClr val="tx1"/>
                </a:solidFill>
                <a:effectLst/>
                <a:latin typeface="+mn-lt"/>
                <a:ea typeface="+mn-ea"/>
                <a:cs typeface="+mn-cs"/>
              </a:rPr>
              <a:t>Solutions are usually interactive, meaning they can be implemented and used.</a:t>
            </a:r>
            <a:endParaRPr lang="en-MY" sz="16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DB61D6C-8D16-5144-9D92-95F737CAC581}"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Team will consist of 3 to 4 Members, The idea is to work as a team to solve the problem, come up with new ideas, perform all skills that you have acquired over the course of these courses. It’s time to bring everything in one place and apply them all together </a:t>
            </a:r>
            <a:endParaRPr lang="en-US" dirty="0"/>
          </a:p>
        </p:txBody>
      </p:sp>
      <p:sp>
        <p:nvSpPr>
          <p:cNvPr id="4" name="Slide Number Placeholder 3"/>
          <p:cNvSpPr>
            <a:spLocks noGrp="1"/>
          </p:cNvSpPr>
          <p:nvPr>
            <p:ph type="sldNum" sz="quarter" idx="5"/>
          </p:nvPr>
        </p:nvSpPr>
        <p:spPr/>
        <p:txBody>
          <a:bodyPr/>
          <a:lstStyle/>
          <a:p>
            <a:fld id="{3DB61D6C-8D16-5144-9D92-95F737CAC581}"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separator slide</a:t>
            </a:r>
            <a:endParaRPr lang="en-US" dirty="0"/>
          </a:p>
        </p:txBody>
      </p:sp>
      <p:sp>
        <p:nvSpPr>
          <p:cNvPr id="4" name="Slide Number Placeholder 3"/>
          <p:cNvSpPr>
            <a:spLocks noGrp="1"/>
          </p:cNvSpPr>
          <p:nvPr>
            <p:ph type="sldNum" sz="quarter" idx="5"/>
          </p:nvPr>
        </p:nvSpPr>
        <p:spPr/>
        <p:txBody>
          <a:bodyPr/>
          <a:lstStyle/>
          <a:p>
            <a:fld id="{3DB61D6C-8D16-5144-9D92-95F737CAC581}"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here to guide you, but you guys are the domain experts, you know this type of data better then anyone, So apply that domain knowledge plus the knowledge and skills that you have gained. </a:t>
            </a:r>
            <a:endParaRPr lang="en-US" dirty="0"/>
          </a:p>
        </p:txBody>
      </p:sp>
      <p:sp>
        <p:nvSpPr>
          <p:cNvPr id="4" name="Slide Number Placeholder 3"/>
          <p:cNvSpPr>
            <a:spLocks noGrp="1"/>
          </p:cNvSpPr>
          <p:nvPr>
            <p:ph type="sldNum" sz="quarter" idx="5"/>
          </p:nvPr>
        </p:nvSpPr>
        <p:spPr/>
        <p:txBody>
          <a:bodyPr/>
          <a:lstStyle/>
          <a:p>
            <a:fld id="{3DB61D6C-8D16-5144-9D92-95F737CAC581}"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B61D6C-8D16-5144-9D92-95F737CAC581}"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B61D6C-8D16-5144-9D92-95F737CAC581}"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B61D6C-8D16-5144-9D92-95F737CAC581}"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5778011"/>
            <a:ext cx="12188825" cy="1104612"/>
          </a:xfrm>
          <a:prstGeom prst="rect">
            <a:avLst/>
          </a:prstGeom>
        </p:spPr>
      </p:pic>
      <p:sp>
        <p:nvSpPr>
          <p:cNvPr id="10" name="Slide Number Placeholder 1"/>
          <p:cNvSpPr txBox="1"/>
          <p:nvPr userDrawn="1"/>
        </p:nvSpPr>
        <p:spPr>
          <a:xfrm>
            <a:off x="10857053" y="6344776"/>
            <a:ext cx="103758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7E349F-517E-594F-BCF5-F2C7993D1CC3}" type="slidenum">
              <a:rPr lang="en-US" smtClean="0"/>
            </a:fld>
            <a:endParaRPr lang="en-US" dirty="0"/>
          </a:p>
        </p:txBody>
      </p:sp>
      <p:sp>
        <p:nvSpPr>
          <p:cNvPr id="7" name="TextBox 6"/>
          <p:cNvSpPr txBox="1"/>
          <p:nvPr userDrawn="1"/>
        </p:nvSpPr>
        <p:spPr>
          <a:xfrm>
            <a:off x="4257708" y="6573522"/>
            <a:ext cx="3976131" cy="182880"/>
          </a:xfrm>
          <a:prstGeom prst="rect">
            <a:avLst/>
          </a:prstGeom>
          <a:noFill/>
        </p:spPr>
        <p:txBody>
          <a:bodyPr wrap="none" lIns="0" tIns="0" rIns="0" bIns="0" rtlCol="0" anchor="ctr" anchorCtr="0">
            <a:noAutofit/>
          </a:bodyPr>
          <a:lstStyle/>
          <a:p>
            <a:r>
              <a:rPr sz="600" dirty="0">
                <a:solidFill>
                  <a:schemeClr val="tx2"/>
                </a:solidFill>
                <a:latin typeface="Myriad Pro" panose="020B0503030403020204" pitchFamily="34" charset="0"/>
              </a:rPr>
              <a:t>Copyright © 201</a:t>
            </a:r>
            <a:r>
              <a:rPr lang="en-US" sz="600" dirty="0">
                <a:solidFill>
                  <a:schemeClr val="tx2"/>
                </a:solidFill>
                <a:latin typeface="Myriad Pro" panose="020B0503030403020204" pitchFamily="34" charset="0"/>
              </a:rPr>
              <a:t>9</a:t>
            </a:r>
            <a:r>
              <a:rPr sz="600" dirty="0">
                <a:solidFill>
                  <a:schemeClr val="tx2"/>
                </a:solidFill>
                <a:latin typeface="Myriad Pro" panose="020B0503030403020204" pitchFamily="34" charset="0"/>
              </a:rPr>
              <a:t> </a:t>
            </a:r>
            <a:r>
              <a:rPr lang="en-US" sz="600" dirty="0">
                <a:solidFill>
                  <a:schemeClr val="tx2"/>
                </a:solidFill>
                <a:latin typeface="Myriad Pro" panose="020B0503030403020204" pitchFamily="34" charset="0"/>
              </a:rPr>
              <a:t>CADS</a:t>
            </a:r>
            <a:r>
              <a:rPr sz="600" dirty="0">
                <a:solidFill>
                  <a:schemeClr val="tx2"/>
                </a:solidFill>
                <a:latin typeface="Myriad Pro" panose="020B0503030403020204" pitchFamily="34" charset="0"/>
              </a:rPr>
              <a:t> and/or its affiliates. All rights reserved.  |</a:t>
            </a:r>
            <a:r>
              <a:rPr lang="en-US" sz="600" dirty="0">
                <a:solidFill>
                  <a:schemeClr val="tx2"/>
                </a:solidFill>
                <a:latin typeface="Myriad Pro" panose="020B0503030403020204" pitchFamily="34" charset="0"/>
              </a:rPr>
              <a:t>  </a:t>
            </a:r>
            <a:r>
              <a:rPr lang="en-MY" sz="600" dirty="0">
                <a:solidFill>
                  <a:schemeClr val="tx2"/>
                </a:solidFill>
                <a:latin typeface="Myriad Pro" panose="020B0503030403020204" pitchFamily="34" charset="0"/>
              </a:rPr>
              <a:t>CADS Confidential – Internal/Restricted/Highly Restricted</a:t>
            </a:r>
            <a:endParaRPr lang="en-MY" sz="600" dirty="0">
              <a:solidFill>
                <a:schemeClr val="tx2"/>
              </a:solidFill>
              <a:latin typeface="Myriad Pro" panose="020B0503030403020204" pitchFamily="34" charset="0"/>
            </a:endParaRPr>
          </a:p>
        </p:txBody>
      </p:sp>
      <p:pic>
        <p:nvPicPr>
          <p:cNvPr id="8" name="Picture 7"/>
          <p:cNvPicPr>
            <a:picLocks noChangeAspect="1"/>
          </p:cNvPicPr>
          <p:nvPr userDrawn="1"/>
        </p:nvPicPr>
        <p:blipFill>
          <a:blip r:embed="rId3"/>
          <a:stretch>
            <a:fillRect/>
          </a:stretch>
        </p:blipFill>
        <p:spPr>
          <a:xfrm>
            <a:off x="191579" y="5860417"/>
            <a:ext cx="2108732" cy="895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1"/>
          <p:cNvSpPr txBox="1"/>
          <p:nvPr userDrawn="1"/>
        </p:nvSpPr>
        <p:spPr>
          <a:xfrm>
            <a:off x="10857053" y="6344776"/>
            <a:ext cx="103758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7E349F-517E-594F-BCF5-F2C7993D1CC3}"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tiff"/><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2.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8.jpeg"/><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1.tiff"/><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8.jpeg"/><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0" y="16074"/>
            <a:ext cx="12188825" cy="6856214"/>
          </a:xfrm>
          <a:prstGeom prst="rect">
            <a:avLst/>
          </a:prstGeom>
        </p:spPr>
      </p:pic>
      <p:pic>
        <p:nvPicPr>
          <p:cNvPr id="4" name="Picture 3"/>
          <p:cNvPicPr>
            <a:picLocks noChangeAspect="1"/>
          </p:cNvPicPr>
          <p:nvPr/>
        </p:nvPicPr>
        <p:blipFill>
          <a:blip r:embed="rId2" cstate="email"/>
          <a:stretch>
            <a:fillRect/>
          </a:stretch>
        </p:blipFill>
        <p:spPr>
          <a:xfrm>
            <a:off x="-203857" y="0"/>
            <a:ext cx="5930900" cy="6858000"/>
          </a:xfrm>
          <a:prstGeom prst="rect">
            <a:avLst/>
          </a:prstGeom>
        </p:spPr>
      </p:pic>
      <p:sp>
        <p:nvSpPr>
          <p:cNvPr id="11" name="Title 8"/>
          <p:cNvSpPr txBox="1"/>
          <p:nvPr/>
        </p:nvSpPr>
        <p:spPr>
          <a:xfrm>
            <a:off x="478257" y="1433742"/>
            <a:ext cx="4020838" cy="22952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Myriad Pro" panose="020B0503030403020204" pitchFamily="34" charset="0"/>
              </a:rPr>
              <a:t>EDP CAPSTONE</a:t>
            </a:r>
            <a:endParaRPr lang="en-US" sz="3200" dirty="0">
              <a:solidFill>
                <a:schemeClr val="bg1"/>
              </a:solidFill>
              <a:latin typeface="Myriad Pro" panose="020B0503030403020204" pitchFamily="34" charset="0"/>
            </a:endParaRPr>
          </a:p>
          <a:p>
            <a:r>
              <a:rPr lang="en-US" sz="2000" dirty="0">
                <a:solidFill>
                  <a:schemeClr val="bg1"/>
                </a:solidFill>
                <a:latin typeface="Myriad Pro" panose="020B0503030403020204" pitchFamily="34" charset="0"/>
              </a:rPr>
              <a:t>BANKING INDUSTRY</a:t>
            </a:r>
            <a:endParaRPr lang="en-US" sz="2000" dirty="0">
              <a:solidFill>
                <a:schemeClr val="bg1"/>
              </a:solidFill>
              <a:latin typeface="Myriad Pro" panose="020B0503030403020204" pitchFamily="34" charset="0"/>
            </a:endParaRPr>
          </a:p>
          <a:p>
            <a:endParaRPr lang="en-US" sz="2000" dirty="0">
              <a:solidFill>
                <a:schemeClr val="bg1"/>
              </a:solidFill>
              <a:latin typeface="Myriad Pro" panose="020B0503030403020204" pitchFamily="34" charset="0"/>
            </a:endParaRPr>
          </a:p>
          <a:p>
            <a:r>
              <a:rPr lang="en-US" sz="2000" dirty="0">
                <a:solidFill>
                  <a:schemeClr val="bg1"/>
                </a:solidFill>
                <a:latin typeface="Myriad Pro" panose="020B0503030403020204" pitchFamily="34" charset="0"/>
              </a:rPr>
              <a:t>LOAN RISK</a:t>
            </a:r>
            <a:endParaRPr lang="en-US" sz="2000" dirty="0">
              <a:solidFill>
                <a:schemeClr val="bg1"/>
              </a:solidFill>
              <a:latin typeface="Myriad Pro" panose="020B0503030403020204" pitchFamily="34" charset="0"/>
            </a:endParaRPr>
          </a:p>
          <a:p>
            <a:endParaRPr lang="en-US" sz="2000" dirty="0">
              <a:solidFill>
                <a:schemeClr val="bg1"/>
              </a:solidFill>
              <a:latin typeface="Myriad Pro" panose="020B0503030403020204" pitchFamily="34" charset="0"/>
            </a:endParaRPr>
          </a:p>
          <a:p>
            <a:r>
              <a:rPr lang="en-US" sz="2000" dirty="0">
                <a:solidFill>
                  <a:schemeClr val="bg1"/>
                </a:solidFill>
                <a:latin typeface="Myriad Pro" panose="020B0503030403020204" pitchFamily="34" charset="0"/>
              </a:rPr>
              <a:t>FROM DATA TO INSIGHT TO STORY</a:t>
            </a:r>
            <a:endParaRPr lang="en-US" sz="2000" dirty="0">
              <a:solidFill>
                <a:schemeClr val="bg1"/>
              </a:solidFill>
              <a:latin typeface="Myriad Pro" panose="020B05030304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8625" y="231775"/>
            <a:ext cx="11760200" cy="1276350"/>
          </a:xfrm>
          <a:prstGeom prst="rect">
            <a:avLst/>
          </a:prstGeom>
        </p:spPr>
        <p:txBody>
          <a:bodyPr>
            <a:normAutofit/>
          </a:bodyPr>
          <a:lstStyle/>
          <a:p>
            <a:r>
              <a:rPr lang="en-US" sz="3600" dirty="0">
                <a:solidFill>
                  <a:schemeClr val="accent1">
                    <a:lumMod val="50000"/>
                  </a:schemeClr>
                </a:solidFill>
                <a:latin typeface="Myriad Pro" panose="020B0503030403020204" pitchFamily="34" charset="0"/>
              </a:rPr>
              <a:t>Loan Risk Capstone USE CASE</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CATEGORIZE SUCCESSFUL AND UNSUCCESSFUL APPLICANTS BASED ON THE TOP 3 CRITERIA</a:t>
            </a:r>
            <a:endParaRPr lang="en-US" sz="3600" dirty="0">
              <a:solidFill>
                <a:schemeClr val="tx2"/>
              </a:solidFill>
              <a:latin typeface="Myriad Pro" panose="020B0503030403020204" pitchFamily="34" charset="0"/>
            </a:endParaRPr>
          </a:p>
        </p:txBody>
      </p:sp>
      <p:sp>
        <p:nvSpPr>
          <p:cNvPr id="6" name="Content Placeholder 2"/>
          <p:cNvSpPr txBox="1"/>
          <p:nvPr/>
        </p:nvSpPr>
        <p:spPr>
          <a:xfrm>
            <a:off x="428625" y="1154266"/>
            <a:ext cx="10744200" cy="474647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MY" sz="2000" dirty="0"/>
              <a:t>Loan approval can be a very tedious in the banking industry, particularly in identifying and weighing the risk of approving worthy potential customers. The ability to analyse previous records to identify patterns for future application and improving the loan approval process would be a very essential skill in reducing the risk of default. Take note that this records do not include the default payment cases.</a:t>
            </a:r>
            <a:endParaRPr lang="en-MY" sz="2000" dirty="0"/>
          </a:p>
          <a:p>
            <a:pPr marL="227965" indent="-227965" algn="just">
              <a:lnSpc>
                <a:spcPct val="150000"/>
              </a:lnSpc>
            </a:pPr>
            <a:r>
              <a:rPr lang="en-MY" sz="2000" dirty="0"/>
              <a:t>As a data practitioner, you are required to identify the Top 3 criteria that determine the success or reject of loan applicants and to improve the loan applications based on the loan default </a:t>
            </a:r>
            <a:r>
              <a:rPr lang="en-MY" sz="2000"/>
              <a:t>cases; and</a:t>
            </a:r>
            <a:r>
              <a:rPr lang="en-MY" sz="2000" dirty="0"/>
              <a:t> provide the insight on how to categorize the variables that determine such results.</a:t>
            </a:r>
            <a:endParaRPr lang="en-MY" sz="2000" dirty="0">
              <a:cs typeface="Calibri" panose="020F0502020204030204"/>
            </a:endParaRPr>
          </a:p>
          <a:p>
            <a:pPr algn="just">
              <a:lnSpc>
                <a:spcPct val="150000"/>
              </a:lnSpc>
            </a:pPr>
            <a:r>
              <a:rPr lang="en-MY" sz="2000" dirty="0"/>
              <a:t>Apply Descriptive Statistics tools on the dataset provided and complete the visual insights in a 3-slide narrative for storytelling at the end of the Capstone. </a:t>
            </a:r>
            <a:endParaRPr lang="en-MY" sz="2000" dirty="0"/>
          </a:p>
          <a:p>
            <a:pPr marL="0" indent="0" algn="just">
              <a:lnSpc>
                <a:spcPct val="150000"/>
              </a:lnSpc>
              <a:buNone/>
            </a:pPr>
            <a:endParaRPr lang="en-MY" sz="2400" dirty="0"/>
          </a:p>
          <a:p>
            <a:pPr algn="just">
              <a:lnSpc>
                <a:spcPct val="150000"/>
              </a:lnSpc>
            </a:pPr>
            <a:endParaRPr lang="en-MY" sz="2400" dirty="0">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428625" y="231775"/>
            <a:ext cx="11760200" cy="12763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1">
                    <a:lumMod val="50000"/>
                  </a:schemeClr>
                </a:solidFill>
                <a:latin typeface="Myriad Pro" panose="020B0503030403020204" pitchFamily="34" charset="0"/>
              </a:rPr>
              <a:t>Loan Risk Capstone USE CASE</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CATEGORIZE SUCCESSFUL AND UNSUCCESSFUL APPLICANTS BASED ON THE TOP 3 CRITERIA</a:t>
            </a:r>
            <a:endParaRPr lang="en-US" sz="3600" dirty="0">
              <a:solidFill>
                <a:schemeClr val="tx2"/>
              </a:solidFill>
              <a:latin typeface="Myriad Pro" panose="020B05030304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428625" y="231775"/>
            <a:ext cx="11760200" cy="12763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1">
                    <a:lumMod val="50000"/>
                  </a:schemeClr>
                </a:solidFill>
                <a:latin typeface="Myriad Pro" panose="020B0503030403020204" pitchFamily="34" charset="0"/>
              </a:rPr>
              <a:t>Loan Risk Capstone DATASET</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CATEGORIZE SUCCESSFUL AND UNSUCCESSFUL APPLICANTS BASED ON THE TOP 3 CRITERIA</a:t>
            </a:r>
            <a:endParaRPr lang="en-US" sz="3600" dirty="0">
              <a:solidFill>
                <a:schemeClr val="tx2"/>
              </a:solidFill>
              <a:latin typeface="Myriad Pro" panose="020B05030304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8625" y="231775"/>
            <a:ext cx="11760200" cy="1276350"/>
          </a:xfrm>
          <a:prstGeom prst="rect">
            <a:avLst/>
          </a:prstGeom>
        </p:spPr>
        <p:txBody>
          <a:bodyPr>
            <a:normAutofit/>
          </a:bodyPr>
          <a:lstStyle/>
          <a:p>
            <a:r>
              <a:rPr lang="en-US" sz="3600" dirty="0">
                <a:solidFill>
                  <a:schemeClr val="accent1">
                    <a:lumMod val="50000"/>
                  </a:schemeClr>
                </a:solidFill>
                <a:latin typeface="Myriad Pro" panose="020B0503030403020204" pitchFamily="34" charset="0"/>
              </a:rPr>
              <a:t>Loan Risk Capstone</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Instructions</a:t>
            </a:r>
            <a:endParaRPr lang="en-US" sz="3600" dirty="0">
              <a:solidFill>
                <a:schemeClr val="tx2"/>
              </a:solidFill>
              <a:latin typeface="Myriad Pro" panose="020B0503030403020204" pitchFamily="34" charset="0"/>
            </a:endParaRPr>
          </a:p>
        </p:txBody>
      </p:sp>
      <p:sp>
        <p:nvSpPr>
          <p:cNvPr id="6" name="Content Placeholder 2"/>
          <p:cNvSpPr txBox="1"/>
          <p:nvPr/>
        </p:nvSpPr>
        <p:spPr>
          <a:xfrm>
            <a:off x="1047963" y="1610700"/>
            <a:ext cx="10507023" cy="22053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2"/>
                </a:solidFill>
                <a:latin typeface="Myriad Pro" panose="020B0503030403020204" pitchFamily="34" charset="0"/>
              </a:rPr>
              <a:t>Form </a:t>
            </a:r>
            <a:r>
              <a:rPr lang="en-US" sz="2400" b="1" dirty="0">
                <a:solidFill>
                  <a:schemeClr val="accent1"/>
                </a:solidFill>
                <a:latin typeface="Myriad Pro" panose="020B0503030403020204" pitchFamily="34" charset="0"/>
              </a:rPr>
              <a:t>Groups of 2 to 3</a:t>
            </a:r>
            <a:endParaRPr lang="en-US" sz="2400" b="1" dirty="0">
              <a:solidFill>
                <a:schemeClr val="accent1"/>
              </a:solidFill>
              <a:latin typeface="Myriad Pro" panose="020B0503030403020204" pitchFamily="34" charset="0"/>
            </a:endParaRPr>
          </a:p>
          <a:p>
            <a:pPr lvl="1"/>
            <a:r>
              <a:rPr lang="en-US" sz="2000" dirty="0">
                <a:solidFill>
                  <a:schemeClr val="tx2"/>
                </a:solidFill>
                <a:latin typeface="Myriad Pro" panose="020B0503030403020204" pitchFamily="34" charset="0"/>
              </a:rPr>
              <a:t>Ideally, members should cut across various risk functions</a:t>
            </a:r>
            <a:endParaRPr lang="en-US" sz="2000" dirty="0">
              <a:solidFill>
                <a:schemeClr val="tx2"/>
              </a:solidFill>
              <a:latin typeface="Myriad Pro" panose="020B0503030403020204" pitchFamily="34" charset="0"/>
            </a:endParaRPr>
          </a:p>
          <a:p>
            <a:r>
              <a:rPr lang="en-US" sz="2400" dirty="0">
                <a:solidFill>
                  <a:schemeClr val="tx2"/>
                </a:solidFill>
                <a:latin typeface="Myriad Pro" panose="020B0503030403020204" pitchFamily="34" charset="0"/>
              </a:rPr>
              <a:t>For the potential EDP candidate:</a:t>
            </a:r>
            <a:endParaRPr lang="en-US" sz="2400" dirty="0">
              <a:solidFill>
                <a:schemeClr val="tx2"/>
              </a:solidFill>
              <a:latin typeface="Myriad Pro" panose="020B0503030403020204" pitchFamily="34" charset="0"/>
            </a:endParaRPr>
          </a:p>
          <a:p>
            <a:pPr lvl="1"/>
            <a:r>
              <a:rPr lang="en-US" sz="2000" dirty="0">
                <a:solidFill>
                  <a:schemeClr val="tx2"/>
                </a:solidFill>
                <a:latin typeface="Myriad Pro" panose="020B0503030403020204" pitchFamily="34" charset="0"/>
              </a:rPr>
              <a:t>Perform data </a:t>
            </a:r>
            <a:r>
              <a:rPr lang="en-US" sz="2000" b="1" dirty="0">
                <a:solidFill>
                  <a:schemeClr val="accent1"/>
                </a:solidFill>
                <a:latin typeface="Myriad Pro" panose="020B0503030403020204" pitchFamily="34" charset="0"/>
              </a:rPr>
              <a:t>analysis </a:t>
            </a:r>
            <a:r>
              <a:rPr lang="en-US" sz="2000" dirty="0">
                <a:solidFill>
                  <a:schemeClr val="tx2"/>
                </a:solidFill>
                <a:latin typeface="Myriad Pro" panose="020B0503030403020204" pitchFamily="34" charset="0"/>
              </a:rPr>
              <a:t>using Descriptive Stats and Excel Pivot &amp; Slicer tools</a:t>
            </a:r>
            <a:endParaRPr lang="en-US" sz="2000" b="1" dirty="0">
              <a:solidFill>
                <a:schemeClr val="tx2"/>
              </a:solidFill>
              <a:latin typeface="Myriad Pro" panose="020B0503030403020204" pitchFamily="34" charset="0"/>
            </a:endParaRPr>
          </a:p>
          <a:p>
            <a:pPr lvl="1"/>
            <a:r>
              <a:rPr lang="en-US" sz="2000" dirty="0">
                <a:solidFill>
                  <a:schemeClr val="tx2"/>
                </a:solidFill>
                <a:latin typeface="Myriad Pro" panose="020B0503030403020204" pitchFamily="34" charset="0"/>
              </a:rPr>
              <a:t>Visualize </a:t>
            </a:r>
            <a:r>
              <a:rPr lang="en-US" sz="2000" b="1" dirty="0">
                <a:solidFill>
                  <a:schemeClr val="accent1"/>
                </a:solidFill>
                <a:latin typeface="Myriad Pro" panose="020B0503030403020204" pitchFamily="34" charset="0"/>
              </a:rPr>
              <a:t>insights</a:t>
            </a:r>
            <a:r>
              <a:rPr lang="en-US" sz="2000" dirty="0">
                <a:solidFill>
                  <a:schemeClr val="tx2"/>
                </a:solidFill>
                <a:latin typeface="Myriad Pro" panose="020B0503030403020204" pitchFamily="34" charset="0"/>
              </a:rPr>
              <a:t> using Excel / Tableau charts and dashboard</a:t>
            </a:r>
            <a:endParaRPr lang="en-US" sz="2000" dirty="0">
              <a:solidFill>
                <a:schemeClr val="tx2"/>
              </a:solidFill>
              <a:latin typeface="Myriad Pro" panose="020B0503030403020204" pitchFamily="34" charset="0"/>
            </a:endParaRPr>
          </a:p>
          <a:p>
            <a:pPr lvl="1"/>
            <a:r>
              <a:rPr lang="en-US" sz="2000" dirty="0">
                <a:solidFill>
                  <a:schemeClr val="tx2"/>
                </a:solidFill>
                <a:latin typeface="Myriad Pro" panose="020B0503030403020204" pitchFamily="34" charset="0"/>
              </a:rPr>
              <a:t>Tell your </a:t>
            </a:r>
            <a:r>
              <a:rPr lang="en-US" sz="2000" b="1" dirty="0">
                <a:solidFill>
                  <a:schemeClr val="accent1"/>
                </a:solidFill>
                <a:latin typeface="Myriad Pro" panose="020B0503030403020204" pitchFamily="34" charset="0"/>
              </a:rPr>
              <a:t>story</a:t>
            </a:r>
            <a:r>
              <a:rPr lang="en-US" sz="2000" dirty="0">
                <a:solidFill>
                  <a:schemeClr val="tx2"/>
                </a:solidFill>
                <a:latin typeface="Myriad Pro" panose="020B0503030403020204" pitchFamily="34" charset="0"/>
              </a:rPr>
              <a:t> with eloquent narrative and vibrant visuals</a:t>
            </a:r>
            <a:endParaRPr lang="en-US" sz="2400" dirty="0">
              <a:solidFill>
                <a:schemeClr val="tx2"/>
              </a:solidFill>
              <a:latin typeface="Myriad Pro" panose="020B0503030403020204" pitchFamily="34" charset="0"/>
            </a:endParaRPr>
          </a:p>
          <a:p>
            <a:r>
              <a:rPr lang="en-US" sz="2400" dirty="0">
                <a:solidFill>
                  <a:schemeClr val="tx2"/>
                </a:solidFill>
                <a:latin typeface="Myriad Pro" panose="020B0503030403020204" pitchFamily="34" charset="0"/>
              </a:rPr>
              <a:t>Each group will be given 10-15 minutes (inclusive of Q&amp;A) to present their findings</a:t>
            </a:r>
            <a:endParaRPr lang="en-US" sz="2400" dirty="0">
              <a:solidFill>
                <a:schemeClr val="tx2"/>
              </a:solidFill>
              <a:latin typeface="Myriad Pro" panose="020B0503030403020204" pitchFamily="34" charset="0"/>
            </a:endParaRPr>
          </a:p>
          <a:p>
            <a:pPr lvl="1"/>
            <a:r>
              <a:rPr lang="en-US" sz="2000" dirty="0">
                <a:solidFill>
                  <a:schemeClr val="tx2"/>
                </a:solidFill>
                <a:latin typeface="Myriad Pro" panose="020B0503030403020204" pitchFamily="34" charset="0"/>
              </a:rPr>
              <a:t>Present a 3-slide narrative of your data storytelling</a:t>
            </a:r>
            <a:endParaRPr lang="en-US" sz="2000" dirty="0">
              <a:solidFill>
                <a:schemeClr val="tx2"/>
              </a:solidFill>
              <a:latin typeface="Myriad Pro" panose="020B05030304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p:cNvSpPr txBox="1"/>
          <p:nvPr/>
        </p:nvSpPr>
        <p:spPr>
          <a:xfrm>
            <a:off x="641829" y="4842184"/>
            <a:ext cx="5132438" cy="8365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chemeClr val="accent1"/>
                </a:solidFill>
                <a:latin typeface="Myriad Pro" panose="020B0503030403020204" pitchFamily="34" charset="0"/>
              </a:rPr>
              <a:t>Excel workbook </a:t>
            </a:r>
            <a:r>
              <a:rPr lang="en-US" sz="2000" dirty="0">
                <a:solidFill>
                  <a:schemeClr val="tx2"/>
                </a:solidFill>
                <a:latin typeface="Myriad Pro" panose="020B0503030403020204" pitchFamily="34" charset="0"/>
              </a:rPr>
              <a:t>containing all features used for analysis</a:t>
            </a:r>
            <a:endParaRPr lang="en-US" sz="2000" dirty="0">
              <a:solidFill>
                <a:schemeClr val="tx2"/>
              </a:solidFill>
              <a:latin typeface="Myriad Pro" panose="020B0503030403020204" pitchFamily="34" charset="0"/>
            </a:endParaRPr>
          </a:p>
        </p:txBody>
      </p:sp>
      <p:sp>
        <p:nvSpPr>
          <p:cNvPr id="5" name="Text Placeholder 3"/>
          <p:cNvSpPr txBox="1"/>
          <p:nvPr/>
        </p:nvSpPr>
        <p:spPr>
          <a:xfrm>
            <a:off x="6644747" y="4842184"/>
            <a:ext cx="5026144" cy="8365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chemeClr val="accent1"/>
                </a:solidFill>
                <a:latin typeface="Myriad Pro" panose="020B0503030403020204" pitchFamily="34" charset="0"/>
              </a:rPr>
              <a:t>PowerPoint</a:t>
            </a:r>
            <a:r>
              <a:rPr lang="en-US" sz="2000" dirty="0">
                <a:solidFill>
                  <a:schemeClr val="tx2"/>
                </a:solidFill>
                <a:latin typeface="Myriad Pro" panose="020B0503030403020204" pitchFamily="34" charset="0"/>
              </a:rPr>
              <a:t> </a:t>
            </a:r>
            <a:r>
              <a:rPr lang="en-US" sz="2000" b="1" dirty="0" err="1">
                <a:solidFill>
                  <a:schemeClr val="accent1"/>
                </a:solidFill>
                <a:latin typeface="Myriad Pro" panose="020B0503030403020204" pitchFamily="34" charset="0"/>
              </a:rPr>
              <a:t>slidepack</a:t>
            </a:r>
            <a:r>
              <a:rPr lang="en-US" sz="2000" dirty="0">
                <a:solidFill>
                  <a:schemeClr val="tx2"/>
                </a:solidFill>
                <a:latin typeface="Myriad Pro" panose="020B0503030403020204" pitchFamily="34" charset="0"/>
              </a:rPr>
              <a:t> containing the storytelling</a:t>
            </a:r>
            <a:endParaRPr lang="en-US" sz="2000" dirty="0">
              <a:solidFill>
                <a:schemeClr val="tx2"/>
              </a:solidFill>
              <a:latin typeface="Myriad Pro" panose="020B0503030403020204" pitchFamily="34" charset="0"/>
            </a:endParaRPr>
          </a:p>
        </p:txBody>
      </p:sp>
      <p:cxnSp>
        <p:nvCxnSpPr>
          <p:cNvPr id="9" name="Straight Connector 8"/>
          <p:cNvCxnSpPr/>
          <p:nvPr/>
        </p:nvCxnSpPr>
        <p:spPr>
          <a:xfrm>
            <a:off x="5969819" y="1144162"/>
            <a:ext cx="0" cy="38946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1"/>
          <a:srcRect/>
          <a:stretch>
            <a:fillRect/>
          </a:stretch>
        </p:blipFill>
        <p:spPr>
          <a:xfrm>
            <a:off x="6698437" y="1290116"/>
            <a:ext cx="4501338" cy="3388104"/>
          </a:xfrm>
          <a:prstGeom prst="rect">
            <a:avLst/>
          </a:prstGeom>
        </p:spPr>
      </p:pic>
      <p:sp>
        <p:nvSpPr>
          <p:cNvPr id="11" name="Title 1"/>
          <p:cNvSpPr txBox="1"/>
          <p:nvPr/>
        </p:nvSpPr>
        <p:spPr>
          <a:xfrm>
            <a:off x="428625" y="231775"/>
            <a:ext cx="11760200" cy="12763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1">
                    <a:lumMod val="50000"/>
                  </a:schemeClr>
                </a:solidFill>
                <a:latin typeface="Myriad Pro" panose="020B0503030403020204" pitchFamily="34" charset="0"/>
              </a:rPr>
              <a:t>Loan Risk Capstone </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Email the following to your mentor</a:t>
            </a:r>
            <a:endParaRPr lang="en-US" sz="3600" b="1" dirty="0">
              <a:solidFill>
                <a:schemeClr val="accent1"/>
              </a:solidFill>
              <a:latin typeface="Myriad Pro" panose="020B0503030403020204" pitchFamily="34" charset="0"/>
            </a:endParaRPr>
          </a:p>
        </p:txBody>
      </p:sp>
      <p:pic>
        <p:nvPicPr>
          <p:cNvPr id="2" name="Picture 1"/>
          <p:cNvPicPr>
            <a:picLocks noChangeAspect="1"/>
          </p:cNvPicPr>
          <p:nvPr/>
        </p:nvPicPr>
        <p:blipFill>
          <a:blip r:embed="rId2"/>
          <a:stretch>
            <a:fillRect/>
          </a:stretch>
        </p:blipFill>
        <p:spPr>
          <a:xfrm>
            <a:off x="641829" y="1623680"/>
            <a:ext cx="4858884" cy="2720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8625" y="231775"/>
            <a:ext cx="11760200" cy="1276350"/>
          </a:xfrm>
          <a:prstGeom prst="rect">
            <a:avLst/>
          </a:prstGeom>
        </p:spPr>
        <p:txBody>
          <a:bodyPr>
            <a:normAutofit/>
          </a:bodyPr>
          <a:lstStyle/>
          <a:p>
            <a:r>
              <a:rPr lang="en-US" sz="3600" dirty="0">
                <a:solidFill>
                  <a:schemeClr val="accent1">
                    <a:lumMod val="50000"/>
                  </a:schemeClr>
                </a:solidFill>
                <a:latin typeface="Myriad Pro" panose="020B0503030403020204" pitchFamily="34" charset="0"/>
              </a:rPr>
              <a:t>Loan Risk Capstone</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Tips for success</a:t>
            </a:r>
            <a:endParaRPr lang="en-US" sz="3600" dirty="0">
              <a:solidFill>
                <a:schemeClr val="tx2"/>
              </a:solidFill>
              <a:latin typeface="Myriad Pro" panose="020B0503030403020204" pitchFamily="34" charset="0"/>
            </a:endParaRPr>
          </a:p>
        </p:txBody>
      </p:sp>
      <p:sp>
        <p:nvSpPr>
          <p:cNvPr id="6" name="Content Placeholder 2"/>
          <p:cNvSpPr txBox="1"/>
          <p:nvPr/>
        </p:nvSpPr>
        <p:spPr>
          <a:xfrm>
            <a:off x="1047963" y="1610699"/>
            <a:ext cx="10507023" cy="34613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2"/>
                </a:solidFill>
                <a:latin typeface="Myriad Pro" panose="020B0503030403020204" pitchFamily="34" charset="0"/>
              </a:rPr>
              <a:t>Leverage your </a:t>
            </a:r>
            <a:r>
              <a:rPr lang="en-US" sz="2400" b="1" dirty="0">
                <a:solidFill>
                  <a:schemeClr val="accent1"/>
                </a:solidFill>
                <a:latin typeface="Myriad Pro" panose="020B0503030403020204" pitchFamily="34" charset="0"/>
              </a:rPr>
              <a:t>team</a:t>
            </a:r>
            <a:endParaRPr lang="en-US" sz="2400" b="1" dirty="0">
              <a:solidFill>
                <a:schemeClr val="accent1"/>
              </a:solidFill>
              <a:latin typeface="Myriad Pro" panose="020B0503030403020204" pitchFamily="34" charset="0"/>
            </a:endParaRPr>
          </a:p>
          <a:p>
            <a:r>
              <a:rPr lang="en-US" sz="2400" dirty="0">
                <a:solidFill>
                  <a:schemeClr val="tx2"/>
                </a:solidFill>
                <a:latin typeface="Myriad Pro" panose="020B0503030403020204" pitchFamily="34" charset="0"/>
              </a:rPr>
              <a:t>Manage your </a:t>
            </a:r>
            <a:r>
              <a:rPr lang="en-US" sz="2400" b="1" dirty="0">
                <a:solidFill>
                  <a:schemeClr val="accent1"/>
                </a:solidFill>
                <a:latin typeface="Myriad Pro" panose="020B0503030403020204" pitchFamily="34" charset="0"/>
              </a:rPr>
              <a:t>time</a:t>
            </a:r>
            <a:r>
              <a:rPr lang="en-US" sz="2400" dirty="0">
                <a:solidFill>
                  <a:schemeClr val="tx2"/>
                </a:solidFill>
                <a:latin typeface="Myriad Pro" panose="020B0503030403020204" pitchFamily="34" charset="0"/>
              </a:rPr>
              <a:t> well</a:t>
            </a:r>
            <a:endParaRPr lang="en-US" sz="2400" dirty="0">
              <a:solidFill>
                <a:schemeClr val="tx2"/>
              </a:solidFill>
              <a:latin typeface="Myriad Pro" panose="020B0503030403020204" pitchFamily="34" charset="0"/>
            </a:endParaRPr>
          </a:p>
          <a:p>
            <a:r>
              <a:rPr lang="en-US" sz="2400" dirty="0">
                <a:solidFill>
                  <a:schemeClr val="tx2"/>
                </a:solidFill>
                <a:latin typeface="Myriad Pro" panose="020B0503030403020204" pitchFamily="34" charset="0"/>
              </a:rPr>
              <a:t>Remember to </a:t>
            </a:r>
            <a:r>
              <a:rPr lang="en-US" sz="2400" b="1" dirty="0">
                <a:solidFill>
                  <a:schemeClr val="accent1"/>
                </a:solidFill>
                <a:latin typeface="Myriad Pro" panose="020B0503030403020204" pitchFamily="34" charset="0"/>
              </a:rPr>
              <a:t>document</a:t>
            </a:r>
            <a:r>
              <a:rPr lang="en-US" sz="2400" dirty="0">
                <a:solidFill>
                  <a:schemeClr val="tx2"/>
                </a:solidFill>
                <a:latin typeface="Myriad Pro" panose="020B0503030403020204" pitchFamily="34" charset="0"/>
              </a:rPr>
              <a:t> your workflow</a:t>
            </a:r>
            <a:endParaRPr lang="en-US" sz="2400" dirty="0">
              <a:solidFill>
                <a:schemeClr val="tx2"/>
              </a:solidFill>
              <a:latin typeface="Myriad Pro" panose="020B0503030403020204" pitchFamily="34" charset="0"/>
            </a:endParaRPr>
          </a:p>
          <a:p>
            <a:r>
              <a:rPr lang="en-US" sz="2400" dirty="0">
                <a:solidFill>
                  <a:schemeClr val="tx2"/>
                </a:solidFill>
                <a:latin typeface="Myriad Pro" panose="020B0503030403020204" pitchFamily="34" charset="0"/>
              </a:rPr>
              <a:t>Report only what’s </a:t>
            </a:r>
            <a:r>
              <a:rPr lang="en-US" sz="2400" b="1" dirty="0">
                <a:solidFill>
                  <a:schemeClr val="accent1"/>
                </a:solidFill>
                <a:latin typeface="Myriad Pro" panose="020B0503030403020204" pitchFamily="34" charset="0"/>
              </a:rPr>
              <a:t>important</a:t>
            </a:r>
            <a:endParaRPr lang="en-US" sz="2400" b="1" dirty="0">
              <a:solidFill>
                <a:schemeClr val="accent1"/>
              </a:solidFill>
              <a:latin typeface="Myriad Pro" panose="020B05030304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8625" y="231775"/>
            <a:ext cx="11760200" cy="1276350"/>
          </a:xfrm>
          <a:prstGeom prst="rect">
            <a:avLst/>
          </a:prstGeom>
        </p:spPr>
        <p:txBody>
          <a:bodyPr>
            <a:normAutofit/>
          </a:bodyPr>
          <a:lstStyle/>
          <a:p>
            <a:r>
              <a:rPr lang="en-US" sz="3600" dirty="0">
                <a:solidFill>
                  <a:schemeClr val="accent1">
                    <a:lumMod val="50000"/>
                  </a:schemeClr>
                </a:solidFill>
                <a:latin typeface="Myriad Pro" panose="020B0503030403020204" pitchFamily="34" charset="0"/>
              </a:rPr>
              <a:t>Loan Risk Capstone</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Score Breakdown</a:t>
            </a:r>
            <a:endParaRPr lang="en-US" sz="3600" dirty="0">
              <a:solidFill>
                <a:schemeClr val="tx2"/>
              </a:solidFill>
              <a:latin typeface="Myriad Pro" panose="020B0503030403020204" pitchFamily="34" charset="0"/>
            </a:endParaRPr>
          </a:p>
        </p:txBody>
      </p:sp>
      <p:sp>
        <p:nvSpPr>
          <p:cNvPr id="6" name="Content Placeholder 2"/>
          <p:cNvSpPr txBox="1"/>
          <p:nvPr/>
        </p:nvSpPr>
        <p:spPr>
          <a:xfrm>
            <a:off x="1055213" y="1508125"/>
            <a:ext cx="10507023" cy="498792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2"/>
                </a:solidFill>
                <a:latin typeface="Myriad Pro" panose="020B0503030403020204" pitchFamily="34" charset="0"/>
              </a:rPr>
              <a:t>Use of Descriptive Statistics (EDA tools)</a:t>
            </a:r>
            <a:endParaRPr lang="en-US" sz="2400" dirty="0">
              <a:solidFill>
                <a:schemeClr val="tx2"/>
              </a:solidFill>
              <a:latin typeface="Myriad Pro" panose="020B0503030403020204" pitchFamily="34" charset="0"/>
            </a:endParaRPr>
          </a:p>
          <a:p>
            <a:r>
              <a:rPr lang="en-US" sz="2400" dirty="0">
                <a:solidFill>
                  <a:schemeClr val="tx2"/>
                </a:solidFill>
                <a:latin typeface="Myriad Pro" panose="020B0503030403020204" pitchFamily="34" charset="0"/>
              </a:rPr>
              <a:t>Approach on Dataset</a:t>
            </a:r>
            <a:endParaRPr lang="en-US" sz="2400" dirty="0">
              <a:solidFill>
                <a:schemeClr val="tx2"/>
              </a:solidFill>
              <a:latin typeface="Myriad Pro" panose="020B0503030403020204" pitchFamily="34" charset="0"/>
            </a:endParaRPr>
          </a:p>
          <a:p>
            <a:pPr lvl="1"/>
            <a:r>
              <a:rPr lang="en-US" sz="2000" dirty="0">
                <a:solidFill>
                  <a:schemeClr val="tx2"/>
                </a:solidFill>
                <a:latin typeface="Myriad Pro" panose="020B0503030403020204" pitchFamily="34" charset="0"/>
              </a:rPr>
              <a:t>Use of formulas, Pivot tools</a:t>
            </a:r>
            <a:endParaRPr lang="en-US" sz="2000" dirty="0">
              <a:solidFill>
                <a:schemeClr val="tx2"/>
              </a:solidFill>
              <a:latin typeface="Myriad Pro" panose="020B0503030403020204" pitchFamily="34" charset="0"/>
            </a:endParaRPr>
          </a:p>
          <a:p>
            <a:pPr lvl="1"/>
            <a:r>
              <a:rPr lang="en-US" sz="2000" dirty="0">
                <a:solidFill>
                  <a:schemeClr val="tx2"/>
                </a:solidFill>
                <a:latin typeface="Myriad Pro" panose="020B0503030403020204" pitchFamily="34" charset="0"/>
              </a:rPr>
              <a:t>Use of charts and visuals, inclusive of heatmaps and sparklines</a:t>
            </a:r>
            <a:endParaRPr lang="en-US" sz="2000" dirty="0">
              <a:solidFill>
                <a:schemeClr val="tx2"/>
              </a:solidFill>
              <a:latin typeface="Myriad Pro" panose="020B0503030403020204" pitchFamily="34" charset="0"/>
            </a:endParaRPr>
          </a:p>
          <a:p>
            <a:r>
              <a:rPr lang="en-US" sz="2400" dirty="0">
                <a:solidFill>
                  <a:schemeClr val="tx2"/>
                </a:solidFill>
                <a:latin typeface="Myriad Pro" panose="020B0503030403020204" pitchFamily="34" charset="0"/>
              </a:rPr>
              <a:t>Storytelling Skills</a:t>
            </a:r>
            <a:endParaRPr lang="en-US" sz="2400" dirty="0">
              <a:solidFill>
                <a:schemeClr val="tx2"/>
              </a:solidFill>
              <a:latin typeface="Myriad Pro" panose="020B0503030403020204" pitchFamily="34" charset="0"/>
            </a:endParaRPr>
          </a:p>
          <a:p>
            <a:pPr lvl="1"/>
            <a:r>
              <a:rPr lang="en-US" sz="2000" dirty="0">
                <a:solidFill>
                  <a:schemeClr val="tx2"/>
                </a:solidFill>
                <a:latin typeface="Myriad Pro" panose="020B0503030403020204" pitchFamily="34" charset="0"/>
              </a:rPr>
              <a:t>Visuals</a:t>
            </a:r>
            <a:endParaRPr lang="en-US" sz="2000" dirty="0">
              <a:solidFill>
                <a:schemeClr val="tx2"/>
              </a:solidFill>
              <a:latin typeface="Myriad Pro" panose="020B0503030403020204" pitchFamily="34" charset="0"/>
            </a:endParaRPr>
          </a:p>
          <a:p>
            <a:pPr lvl="1"/>
            <a:r>
              <a:rPr lang="en-US" sz="2000" dirty="0">
                <a:solidFill>
                  <a:schemeClr val="tx2"/>
                </a:solidFill>
                <a:latin typeface="Myriad Pro" panose="020B0503030403020204" pitchFamily="34" charset="0"/>
              </a:rPr>
              <a:t>Delivery</a:t>
            </a:r>
            <a:endParaRPr lang="en-US" sz="2000" dirty="0">
              <a:solidFill>
                <a:schemeClr val="tx2"/>
              </a:solidFill>
              <a:latin typeface="Myriad Pro" panose="020B05030304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large white building&#10;&#10;Description automatically generated"/>
          <p:cNvPicPr>
            <a:picLocks noChangeAspect="1"/>
          </p:cNvPicPr>
          <p:nvPr/>
        </p:nvPicPr>
        <p:blipFill>
          <a:blip r:embed="rId1" cstate="email"/>
          <a:stretch>
            <a:fillRect/>
          </a:stretch>
        </p:blipFill>
        <p:spPr>
          <a:xfrm>
            <a:off x="4676503" y="0"/>
            <a:ext cx="7512322" cy="7171322"/>
          </a:xfrm>
          <a:prstGeom prst="rect">
            <a:avLst/>
          </a:prstGeom>
        </p:spPr>
      </p:pic>
      <p:pic>
        <p:nvPicPr>
          <p:cNvPr id="4" name="Picture 3"/>
          <p:cNvPicPr>
            <a:picLocks noChangeAspect="1"/>
          </p:cNvPicPr>
          <p:nvPr/>
        </p:nvPicPr>
        <p:blipFill>
          <a:blip r:embed="rId2" cstate="email"/>
          <a:stretch>
            <a:fillRect/>
          </a:stretch>
        </p:blipFill>
        <p:spPr>
          <a:xfrm>
            <a:off x="0" y="0"/>
            <a:ext cx="5930900" cy="6858000"/>
          </a:xfrm>
          <a:prstGeom prst="rect">
            <a:avLst/>
          </a:prstGeom>
        </p:spPr>
      </p:pic>
      <p:sp>
        <p:nvSpPr>
          <p:cNvPr id="11" name="Title 8"/>
          <p:cNvSpPr txBox="1"/>
          <p:nvPr/>
        </p:nvSpPr>
        <p:spPr>
          <a:xfrm>
            <a:off x="900078" y="1433742"/>
            <a:ext cx="3513364" cy="947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Myriad Pro" panose="020B0503030403020204" pitchFamily="34" charset="0"/>
              </a:rPr>
              <a:t>Good luck!</a:t>
            </a:r>
            <a:endParaRPr lang="en-US" sz="3200" dirty="0">
              <a:solidFill>
                <a:schemeClr val="bg1"/>
              </a:solidFill>
              <a:latin typeface="Myriad Pro" panose="020B05030304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1" cstate="email">
            <a:extLst>
              <a:ext uri="{BEBA8EAE-BF5A-486C-A8C5-ECC9F3942E4B}">
                <a14:imgProps xmlns:a14="http://schemas.microsoft.com/office/drawing/2010/main">
                  <a14:imgLayer r:embed="rId2">
                    <a14:imgEffect>
                      <a14:brightnessContrast contrast="12000"/>
                    </a14:imgEffect>
                  </a14:imgLayer>
                </a14:imgProps>
              </a:ext>
            </a:extLst>
          </a:blip>
          <a:srcRect l="2929" t="2932" r="3190" b="17953"/>
          <a:stretch>
            <a:fillRect/>
          </a:stretch>
        </p:blipFill>
        <p:spPr>
          <a:xfrm>
            <a:off x="0" y="0"/>
            <a:ext cx="12205714" cy="6858000"/>
          </a:xfrm>
          <a:prstGeom prst="rect">
            <a:avLst/>
          </a:prstGeom>
        </p:spPr>
      </p:pic>
      <p:pic>
        <p:nvPicPr>
          <p:cNvPr id="3" name="Picture 2"/>
          <p:cNvPicPr>
            <a:picLocks noChangeAspect="1"/>
          </p:cNvPicPr>
          <p:nvPr/>
        </p:nvPicPr>
        <p:blipFill>
          <a:blip r:embed="rId3"/>
          <a:stretch>
            <a:fillRect/>
          </a:stretch>
        </p:blipFill>
        <p:spPr>
          <a:xfrm>
            <a:off x="0" y="0"/>
            <a:ext cx="5930900" cy="6858000"/>
          </a:xfrm>
          <a:prstGeom prst="rect">
            <a:avLst/>
          </a:prstGeom>
        </p:spPr>
      </p:pic>
      <p:pic>
        <p:nvPicPr>
          <p:cNvPr id="16" name="Picture 15"/>
          <p:cNvPicPr>
            <a:picLocks noChangeAspect="1"/>
          </p:cNvPicPr>
          <p:nvPr/>
        </p:nvPicPr>
        <p:blipFill rotWithShape="1">
          <a:blip r:embed="rId4" cstate="email"/>
          <a:srcRect/>
          <a:stretch>
            <a:fillRect/>
          </a:stretch>
        </p:blipFill>
        <p:spPr>
          <a:xfrm>
            <a:off x="22388005" y="5718466"/>
            <a:ext cx="1476840" cy="668093"/>
          </a:xfrm>
          <a:prstGeom prst="rect">
            <a:avLst/>
          </a:prstGeom>
        </p:spPr>
      </p:pic>
      <p:sp>
        <p:nvSpPr>
          <p:cNvPr id="12" name="Title 8"/>
          <p:cNvSpPr txBox="1"/>
          <p:nvPr/>
        </p:nvSpPr>
        <p:spPr>
          <a:xfrm>
            <a:off x="953604" y="2094457"/>
            <a:ext cx="3513364" cy="947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lumMod val="50000"/>
                  </a:schemeClr>
                </a:solidFill>
                <a:latin typeface="Myriad Pro" panose="020B0503030403020204" pitchFamily="34" charset="0"/>
              </a:rPr>
              <a:t>Introduction</a:t>
            </a:r>
            <a:endParaRPr lang="en-US" sz="3200" dirty="0">
              <a:solidFill>
                <a:schemeClr val="accent1">
                  <a:lumMod val="50000"/>
                </a:schemeClr>
              </a:solidFill>
              <a:latin typeface="Myriad Pro" panose="020B05030304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1047963" y="1610699"/>
            <a:ext cx="10507023" cy="281842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2"/>
                </a:solidFill>
                <a:latin typeface="Myriad Pro" panose="020B0503030403020204" pitchFamily="34" charset="0"/>
              </a:rPr>
              <a:t>The </a:t>
            </a:r>
            <a:r>
              <a:rPr lang="en-US" sz="2400" b="1" dirty="0">
                <a:solidFill>
                  <a:schemeClr val="accent1"/>
                </a:solidFill>
                <a:latin typeface="Myriad Pro" panose="020B0503030403020204" pitchFamily="34" charset="0"/>
              </a:rPr>
              <a:t>CADS Capstone program</a:t>
            </a:r>
            <a:r>
              <a:rPr lang="en-US" sz="2400" dirty="0">
                <a:solidFill>
                  <a:schemeClr val="tx2"/>
                </a:solidFill>
                <a:latin typeface="Myriad Pro" panose="020B0503030403020204" pitchFamily="34" charset="0"/>
              </a:rPr>
              <a:t> is a </a:t>
            </a:r>
            <a:r>
              <a:rPr lang="en-US" sz="2400" b="1" dirty="0">
                <a:solidFill>
                  <a:schemeClr val="accent1"/>
                </a:solidFill>
                <a:latin typeface="Myriad Pro" panose="020B0503030403020204" pitchFamily="34" charset="0"/>
              </a:rPr>
              <a:t>project-based</a:t>
            </a:r>
            <a:r>
              <a:rPr lang="en-US" sz="2400" dirty="0">
                <a:solidFill>
                  <a:schemeClr val="tx2"/>
                </a:solidFill>
                <a:latin typeface="Myriad Pro" panose="020B0503030403020204" pitchFamily="34" charset="0"/>
              </a:rPr>
              <a:t> </a:t>
            </a:r>
            <a:r>
              <a:rPr lang="en-US" sz="2400" b="1" dirty="0">
                <a:solidFill>
                  <a:schemeClr val="accent1"/>
                </a:solidFill>
                <a:latin typeface="Myriad Pro" panose="020B0503030403020204" pitchFamily="34" charset="0"/>
              </a:rPr>
              <a:t>mentorship</a:t>
            </a:r>
            <a:r>
              <a:rPr lang="en-US" sz="2400" dirty="0">
                <a:solidFill>
                  <a:schemeClr val="tx2"/>
                </a:solidFill>
                <a:latin typeface="Myriad Pro" panose="020B0503030403020204" pitchFamily="34" charset="0"/>
              </a:rPr>
              <a:t> session aimed at encouraging </a:t>
            </a:r>
            <a:r>
              <a:rPr lang="en-US" sz="2400" b="1" dirty="0">
                <a:solidFill>
                  <a:schemeClr val="accent1"/>
                </a:solidFill>
                <a:latin typeface="Myriad Pro" panose="020B0503030403020204" pitchFamily="34" charset="0"/>
              </a:rPr>
              <a:t>application</a:t>
            </a:r>
            <a:r>
              <a:rPr lang="en-US" sz="2400" dirty="0">
                <a:solidFill>
                  <a:schemeClr val="tx2"/>
                </a:solidFill>
                <a:latin typeface="Myriad Pro" panose="020B0503030403020204" pitchFamily="34" charset="0"/>
              </a:rPr>
              <a:t> of skills learned in CADS technical courses towards </a:t>
            </a:r>
            <a:r>
              <a:rPr lang="en-US" sz="2400" b="1" dirty="0">
                <a:solidFill>
                  <a:schemeClr val="accent1"/>
                </a:solidFill>
                <a:latin typeface="Myriad Pro" panose="020B0503030403020204" pitchFamily="34" charset="0"/>
              </a:rPr>
              <a:t>real-world problems</a:t>
            </a:r>
            <a:endParaRPr lang="en-US" sz="2400" b="1" dirty="0">
              <a:solidFill>
                <a:schemeClr val="accent1"/>
              </a:solidFill>
              <a:latin typeface="Myriad Pro" panose="020B0503030403020204" pitchFamily="34" charset="0"/>
            </a:endParaRPr>
          </a:p>
          <a:p>
            <a:r>
              <a:rPr lang="en-US" sz="2400" dirty="0">
                <a:solidFill>
                  <a:schemeClr val="tx2"/>
                </a:solidFill>
                <a:latin typeface="Myriad Pro" panose="020B0503030403020204" pitchFamily="34" charset="0"/>
              </a:rPr>
              <a:t>Traditionally conducted at the end of a learning track</a:t>
            </a:r>
            <a:endParaRPr lang="en-US" sz="2400" dirty="0">
              <a:solidFill>
                <a:schemeClr val="tx2"/>
              </a:solidFill>
              <a:latin typeface="Myriad Pro" panose="020B0503030403020204" pitchFamily="34" charset="0"/>
            </a:endParaRPr>
          </a:p>
          <a:p>
            <a:r>
              <a:rPr lang="en-US" sz="2400" dirty="0">
                <a:solidFill>
                  <a:schemeClr val="tx2"/>
                </a:solidFill>
                <a:latin typeface="Myriad Pro" panose="020B0503030403020204" pitchFamily="34" charset="0"/>
              </a:rPr>
              <a:t>Duration is 1 day</a:t>
            </a:r>
            <a:endParaRPr lang="en-US" sz="2000" dirty="0">
              <a:solidFill>
                <a:schemeClr val="tx2"/>
              </a:solidFill>
              <a:latin typeface="Myriad Pro" panose="020B0503030403020204" pitchFamily="34" charset="0"/>
            </a:endParaRPr>
          </a:p>
          <a:p>
            <a:r>
              <a:rPr lang="en-US" sz="2400" dirty="0">
                <a:solidFill>
                  <a:schemeClr val="tx2"/>
                </a:solidFill>
                <a:latin typeface="Myriad Pro" panose="020B0503030403020204" pitchFamily="34" charset="0"/>
              </a:rPr>
              <a:t>Focused application in client domain based on </a:t>
            </a:r>
            <a:r>
              <a:rPr lang="en-US" sz="2400" b="1" dirty="0">
                <a:solidFill>
                  <a:schemeClr val="accent1"/>
                </a:solidFill>
                <a:latin typeface="Myriad Pro" panose="020B0503030403020204" pitchFamily="34" charset="0"/>
              </a:rPr>
              <a:t>curated data</a:t>
            </a:r>
            <a:endParaRPr lang="en-US" sz="2400" b="1" dirty="0">
              <a:solidFill>
                <a:schemeClr val="accent1"/>
              </a:solidFill>
              <a:latin typeface="Myriad Pro" panose="020B0503030403020204" pitchFamily="34" charset="0"/>
            </a:endParaRPr>
          </a:p>
          <a:p>
            <a:pPr marL="0" indent="0">
              <a:buNone/>
            </a:pPr>
            <a:endParaRPr lang="en-US" sz="2400" b="1" dirty="0">
              <a:solidFill>
                <a:schemeClr val="accent1"/>
              </a:solidFill>
              <a:latin typeface="Myriad Pro" panose="020B0503030403020204" pitchFamily="34" charset="0"/>
            </a:endParaRPr>
          </a:p>
        </p:txBody>
      </p:sp>
      <p:sp>
        <p:nvSpPr>
          <p:cNvPr id="4" name="Title 1"/>
          <p:cNvSpPr txBox="1"/>
          <p:nvPr/>
        </p:nvSpPr>
        <p:spPr>
          <a:xfrm>
            <a:off x="428625" y="231775"/>
            <a:ext cx="11760200" cy="12763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1">
                    <a:lumMod val="50000"/>
                  </a:schemeClr>
                </a:solidFill>
                <a:latin typeface="Myriad Pro" panose="020B0503030403020204" pitchFamily="34" charset="0"/>
              </a:rPr>
              <a:t>Where Theory Meets Application</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Introducing CADS Capstone programs</a:t>
            </a:r>
            <a:endParaRPr lang="en-US" sz="3600" dirty="0">
              <a:solidFill>
                <a:schemeClr val="tx2"/>
              </a:solidFill>
              <a:latin typeface="Myriad Pro" panose="020B05030304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p:cNvSpPr txBox="1"/>
          <p:nvPr/>
        </p:nvSpPr>
        <p:spPr>
          <a:xfrm>
            <a:off x="641829" y="4842184"/>
            <a:ext cx="5132438" cy="8365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2"/>
                </a:solidFill>
                <a:latin typeface="Myriad Pro" panose="020B0503030403020204" pitchFamily="34" charset="0"/>
              </a:rPr>
              <a:t>Participants work in groups to tackle business problems using real-world data</a:t>
            </a:r>
            <a:endParaRPr lang="en-US" sz="2000" dirty="0">
              <a:solidFill>
                <a:schemeClr val="tx2"/>
              </a:solidFill>
              <a:latin typeface="Myriad Pro" panose="020B0503030403020204" pitchFamily="34" charset="0"/>
            </a:endParaRPr>
          </a:p>
        </p:txBody>
      </p:sp>
      <p:sp>
        <p:nvSpPr>
          <p:cNvPr id="5" name="Text Placeholder 3"/>
          <p:cNvSpPr txBox="1"/>
          <p:nvPr/>
        </p:nvSpPr>
        <p:spPr>
          <a:xfrm>
            <a:off x="6644747" y="4842184"/>
            <a:ext cx="5026144" cy="8365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2"/>
                </a:solidFill>
                <a:latin typeface="Myriad Pro" panose="020B0503030403020204" pitchFamily="34" charset="0"/>
              </a:rPr>
              <a:t>CADS data scientists provide on-site feedback for a more interactive learning experience</a:t>
            </a:r>
            <a:endParaRPr lang="en-US" sz="2000" dirty="0">
              <a:solidFill>
                <a:schemeClr val="tx2"/>
              </a:solidFill>
              <a:latin typeface="Myriad Pro" panose="020B0503030403020204" pitchFamily="34" charset="0"/>
            </a:endParaRPr>
          </a:p>
        </p:txBody>
      </p:sp>
      <p:cxnSp>
        <p:nvCxnSpPr>
          <p:cNvPr id="9" name="Straight Connector 8"/>
          <p:cNvCxnSpPr/>
          <p:nvPr/>
        </p:nvCxnSpPr>
        <p:spPr>
          <a:xfrm>
            <a:off x="5969819" y="1144162"/>
            <a:ext cx="0" cy="38946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1"/>
          <a:srcRect/>
          <a:stretch>
            <a:fillRect/>
          </a:stretch>
        </p:blipFill>
        <p:spPr>
          <a:xfrm>
            <a:off x="585325" y="1290116"/>
            <a:ext cx="4517472" cy="3388104"/>
          </a:xfrm>
          <a:prstGeom prst="rect">
            <a:avLst/>
          </a:prstGeom>
        </p:spPr>
      </p:pic>
      <p:sp>
        <p:nvSpPr>
          <p:cNvPr id="11" name="Title 1"/>
          <p:cNvSpPr txBox="1"/>
          <p:nvPr/>
        </p:nvSpPr>
        <p:spPr>
          <a:xfrm>
            <a:off x="428625" y="231775"/>
            <a:ext cx="11760200" cy="12763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1">
                    <a:lumMod val="50000"/>
                  </a:schemeClr>
                </a:solidFill>
                <a:latin typeface="Myriad Pro" panose="020B0503030403020204" pitchFamily="34" charset="0"/>
              </a:rPr>
              <a:t>Where Theory Meets Application</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Introducing CADS Capstone programs</a:t>
            </a:r>
            <a:endParaRPr lang="en-US" sz="3600" dirty="0">
              <a:solidFill>
                <a:schemeClr val="tx2"/>
              </a:solidFill>
              <a:latin typeface="Myriad Pro" panose="020B0503030403020204" pitchFamily="34" charset="0"/>
            </a:endParaRPr>
          </a:p>
        </p:txBody>
      </p:sp>
      <p:pic>
        <p:nvPicPr>
          <p:cNvPr id="2" name="Picture 1"/>
          <p:cNvPicPr>
            <a:picLocks noChangeAspect="1"/>
          </p:cNvPicPr>
          <p:nvPr/>
        </p:nvPicPr>
        <p:blipFill>
          <a:blip r:embed="rId2"/>
          <a:stretch>
            <a:fillRect/>
          </a:stretch>
        </p:blipFill>
        <p:spPr>
          <a:xfrm>
            <a:off x="6375400" y="1580195"/>
            <a:ext cx="5384800" cy="3022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1" cstate="email">
            <a:extLst>
              <a:ext uri="{BEBA8EAE-BF5A-486C-A8C5-ECC9F3942E4B}">
                <a14:imgProps xmlns:a14="http://schemas.microsoft.com/office/drawing/2010/main">
                  <a14:imgLayer r:embed="rId2">
                    <a14:imgEffect>
                      <a14:brightnessContrast contrast="12000"/>
                    </a14:imgEffect>
                  </a14:imgLayer>
                </a14:imgProps>
              </a:ext>
            </a:extLst>
          </a:blip>
          <a:srcRect l="2929" t="2932" r="3190" b="17953"/>
          <a:stretch>
            <a:fillRect/>
          </a:stretch>
        </p:blipFill>
        <p:spPr>
          <a:xfrm>
            <a:off x="0" y="0"/>
            <a:ext cx="12205714" cy="6858000"/>
          </a:xfrm>
          <a:prstGeom prst="rect">
            <a:avLst/>
          </a:prstGeom>
        </p:spPr>
      </p:pic>
      <p:pic>
        <p:nvPicPr>
          <p:cNvPr id="3" name="Picture 2"/>
          <p:cNvPicPr>
            <a:picLocks noChangeAspect="1"/>
          </p:cNvPicPr>
          <p:nvPr/>
        </p:nvPicPr>
        <p:blipFill>
          <a:blip r:embed="rId3"/>
          <a:stretch>
            <a:fillRect/>
          </a:stretch>
        </p:blipFill>
        <p:spPr>
          <a:xfrm>
            <a:off x="0" y="0"/>
            <a:ext cx="5930900" cy="6858000"/>
          </a:xfrm>
          <a:prstGeom prst="rect">
            <a:avLst/>
          </a:prstGeom>
        </p:spPr>
      </p:pic>
      <p:pic>
        <p:nvPicPr>
          <p:cNvPr id="16" name="Picture 15"/>
          <p:cNvPicPr>
            <a:picLocks noChangeAspect="1"/>
          </p:cNvPicPr>
          <p:nvPr/>
        </p:nvPicPr>
        <p:blipFill rotWithShape="1">
          <a:blip r:embed="rId4" cstate="email"/>
          <a:srcRect/>
          <a:stretch>
            <a:fillRect/>
          </a:stretch>
        </p:blipFill>
        <p:spPr>
          <a:xfrm>
            <a:off x="22388005" y="5718466"/>
            <a:ext cx="1476840" cy="668093"/>
          </a:xfrm>
          <a:prstGeom prst="rect">
            <a:avLst/>
          </a:prstGeom>
        </p:spPr>
      </p:pic>
      <p:sp>
        <p:nvSpPr>
          <p:cNvPr id="12" name="Title 8"/>
          <p:cNvSpPr txBox="1"/>
          <p:nvPr/>
        </p:nvSpPr>
        <p:spPr>
          <a:xfrm>
            <a:off x="458304" y="2094457"/>
            <a:ext cx="4215296" cy="947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lumMod val="50000"/>
                  </a:schemeClr>
                </a:solidFill>
                <a:latin typeface="Myriad Pro" panose="020B0503030403020204" pitchFamily="34" charset="0"/>
              </a:rPr>
              <a:t>Loan Risk</a:t>
            </a:r>
            <a:endParaRPr lang="en-US" sz="3200" dirty="0">
              <a:solidFill>
                <a:schemeClr val="accent1">
                  <a:lumMod val="50000"/>
                </a:schemeClr>
              </a:solidFill>
              <a:latin typeface="Myriad Pro" panose="020B0503030403020204" pitchFamily="34" charset="0"/>
            </a:endParaRPr>
          </a:p>
          <a:p>
            <a:r>
              <a:rPr lang="en-US" sz="3200" dirty="0">
                <a:solidFill>
                  <a:schemeClr val="accent1">
                    <a:lumMod val="50000"/>
                  </a:schemeClr>
                </a:solidFill>
                <a:latin typeface="Myriad Pro" panose="020B0503030403020204" pitchFamily="34" charset="0"/>
              </a:rPr>
              <a:t>Capstone</a:t>
            </a:r>
            <a:endParaRPr lang="en-US" sz="3200" dirty="0">
              <a:solidFill>
                <a:schemeClr val="accent1">
                  <a:lumMod val="50000"/>
                </a:schemeClr>
              </a:solidFill>
              <a:latin typeface="Myriad Pro" panose="020B05030304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828440" y="1610700"/>
            <a:ext cx="6719300" cy="37421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2"/>
                </a:solidFill>
                <a:latin typeface="Myriad Pro" panose="020B0503030403020204" pitchFamily="34" charset="0"/>
              </a:rPr>
              <a:t>Utilize training skill set + Data practitioner knowledge to work with data</a:t>
            </a:r>
            <a:endParaRPr lang="en-US" sz="2400" dirty="0">
              <a:solidFill>
                <a:schemeClr val="tx2"/>
              </a:solidFill>
              <a:latin typeface="Myriad Pro" panose="020B0503030403020204" pitchFamily="34" charset="0"/>
            </a:endParaRPr>
          </a:p>
          <a:p>
            <a:r>
              <a:rPr lang="en-US" sz="2400" dirty="0">
                <a:solidFill>
                  <a:schemeClr val="tx2"/>
                </a:solidFill>
                <a:latin typeface="Myriad Pro" panose="020B0503030403020204" pitchFamily="34" charset="0"/>
              </a:rPr>
              <a:t>Mentors are available for guidance</a:t>
            </a:r>
            <a:endParaRPr lang="en-US" sz="2400" dirty="0">
              <a:solidFill>
                <a:schemeClr val="tx2"/>
              </a:solidFill>
              <a:latin typeface="Myriad Pro" panose="020B0503030403020204" pitchFamily="34" charset="0"/>
            </a:endParaRPr>
          </a:p>
          <a:p>
            <a:pPr lvl="1"/>
            <a:r>
              <a:rPr lang="en-US" sz="2000" b="1" dirty="0">
                <a:solidFill>
                  <a:schemeClr val="accent1"/>
                </a:solidFill>
                <a:latin typeface="Myriad Pro" panose="020B0503030403020204" pitchFamily="34" charset="0"/>
              </a:rPr>
              <a:t>No assistance</a:t>
            </a:r>
            <a:r>
              <a:rPr lang="en-US" sz="2000" dirty="0">
                <a:solidFill>
                  <a:schemeClr val="tx2"/>
                </a:solidFill>
                <a:latin typeface="Myriad Pro" panose="020B0503030403020204" pitchFamily="34" charset="0"/>
              </a:rPr>
              <a:t> to be provided</a:t>
            </a:r>
            <a:endParaRPr lang="en-US" sz="2000" dirty="0">
              <a:solidFill>
                <a:schemeClr val="tx2"/>
              </a:solidFill>
              <a:latin typeface="Myriad Pro" panose="020B0503030403020204" pitchFamily="34" charset="0"/>
            </a:endParaRPr>
          </a:p>
          <a:p>
            <a:pPr lvl="1"/>
            <a:r>
              <a:rPr lang="en-US" sz="2000" dirty="0">
                <a:solidFill>
                  <a:schemeClr val="tx2"/>
                </a:solidFill>
                <a:latin typeface="Myriad Pro" panose="020B0503030403020204" pitchFamily="34" charset="0"/>
              </a:rPr>
              <a:t>Mentors inject experience where necessary</a:t>
            </a:r>
            <a:endParaRPr lang="en-US" sz="2000" dirty="0">
              <a:solidFill>
                <a:schemeClr val="tx2"/>
              </a:solidFill>
              <a:latin typeface="Myriad Pro" panose="020B0503030403020204" pitchFamily="34" charset="0"/>
            </a:endParaRPr>
          </a:p>
          <a:p>
            <a:r>
              <a:rPr lang="en-US" sz="2400" dirty="0">
                <a:solidFill>
                  <a:schemeClr val="tx2"/>
                </a:solidFill>
                <a:latin typeface="Myriad Pro" panose="020B0503030403020204" pitchFamily="34" charset="0"/>
              </a:rPr>
              <a:t>Objectives:</a:t>
            </a:r>
            <a:endParaRPr lang="en-US" sz="2400" dirty="0">
              <a:solidFill>
                <a:schemeClr val="tx2"/>
              </a:solidFill>
              <a:latin typeface="Myriad Pro" panose="020B0503030403020204" pitchFamily="34" charset="0"/>
            </a:endParaRPr>
          </a:p>
          <a:p>
            <a:pPr lvl="1"/>
            <a:r>
              <a:rPr lang="en-US" sz="2000" dirty="0">
                <a:solidFill>
                  <a:schemeClr val="tx2"/>
                </a:solidFill>
                <a:latin typeface="Myriad Pro" panose="020B0503030403020204" pitchFamily="34" charset="0"/>
              </a:rPr>
              <a:t>Encourage a </a:t>
            </a:r>
            <a:r>
              <a:rPr lang="en-US" sz="2000" b="1" dirty="0">
                <a:solidFill>
                  <a:schemeClr val="accent1"/>
                </a:solidFill>
                <a:latin typeface="Myriad Pro" panose="020B0503030403020204" pitchFamily="34" charset="0"/>
              </a:rPr>
              <a:t>structured</a:t>
            </a:r>
            <a:r>
              <a:rPr lang="en-US" sz="2000" dirty="0">
                <a:solidFill>
                  <a:schemeClr val="tx2"/>
                </a:solidFill>
                <a:latin typeface="Myriad Pro" panose="020B0503030403020204" pitchFamily="34" charset="0"/>
              </a:rPr>
              <a:t> approach towards analytical, visualization and storytelling skills</a:t>
            </a:r>
            <a:endParaRPr lang="en-US" sz="2000" dirty="0">
              <a:solidFill>
                <a:schemeClr val="tx2"/>
              </a:solidFill>
              <a:latin typeface="Myriad Pro" panose="020B0503030403020204" pitchFamily="34" charset="0"/>
            </a:endParaRPr>
          </a:p>
          <a:p>
            <a:pPr lvl="1"/>
            <a:r>
              <a:rPr lang="en-US" sz="2000" b="1" dirty="0">
                <a:solidFill>
                  <a:schemeClr val="accent1"/>
                </a:solidFill>
                <a:latin typeface="Myriad Pro" panose="020B0503030403020204" pitchFamily="34" charset="0"/>
              </a:rPr>
              <a:t>Develop</a:t>
            </a:r>
            <a:r>
              <a:rPr lang="en-US" sz="2000" dirty="0">
                <a:solidFill>
                  <a:schemeClr val="tx2"/>
                </a:solidFill>
                <a:latin typeface="Myriad Pro" panose="020B0503030403020204" pitchFamily="34" charset="0"/>
              </a:rPr>
              <a:t> solutions for real world use cases</a:t>
            </a:r>
            <a:endParaRPr lang="en-US" sz="2000" dirty="0">
              <a:solidFill>
                <a:schemeClr val="tx2"/>
              </a:solidFill>
              <a:latin typeface="Myriad Pro" panose="020B0503030403020204" pitchFamily="34" charset="0"/>
            </a:endParaRPr>
          </a:p>
        </p:txBody>
      </p:sp>
      <p:pic>
        <p:nvPicPr>
          <p:cNvPr id="4" name="Picture 3"/>
          <p:cNvPicPr>
            <a:picLocks noChangeAspect="1"/>
          </p:cNvPicPr>
          <p:nvPr/>
        </p:nvPicPr>
        <p:blipFill>
          <a:blip r:embed="rId1"/>
          <a:srcRect/>
          <a:stretch>
            <a:fillRect/>
          </a:stretch>
        </p:blipFill>
        <p:spPr>
          <a:xfrm>
            <a:off x="7547739" y="1710308"/>
            <a:ext cx="4382055" cy="2922048"/>
          </a:xfrm>
          <a:prstGeom prst="rect">
            <a:avLst/>
          </a:prstGeom>
        </p:spPr>
      </p:pic>
      <p:sp>
        <p:nvSpPr>
          <p:cNvPr id="7" name="Title 1"/>
          <p:cNvSpPr txBox="1"/>
          <p:nvPr/>
        </p:nvSpPr>
        <p:spPr>
          <a:xfrm>
            <a:off x="428625" y="231775"/>
            <a:ext cx="11760200" cy="12763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1">
                    <a:lumMod val="50000"/>
                  </a:schemeClr>
                </a:solidFill>
                <a:latin typeface="Myriad Pro" panose="020B0503030403020204" pitchFamily="34" charset="0"/>
              </a:rPr>
              <a:t>Loan Risk Capstone</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Capstone sessions designed with rapid mobilization in mind</a:t>
            </a:r>
            <a:endParaRPr lang="en-US" sz="3600" dirty="0">
              <a:solidFill>
                <a:schemeClr val="tx2"/>
              </a:solidFill>
              <a:latin typeface="Myriad Pro" panose="020B05030304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8625" y="231775"/>
            <a:ext cx="11760200" cy="1276350"/>
          </a:xfrm>
          <a:prstGeom prst="rect">
            <a:avLst/>
          </a:prstGeom>
        </p:spPr>
        <p:txBody>
          <a:bodyPr>
            <a:normAutofit/>
          </a:bodyPr>
          <a:lstStyle/>
          <a:p>
            <a:r>
              <a:rPr lang="en-US" sz="3600" dirty="0">
                <a:solidFill>
                  <a:schemeClr val="accent1">
                    <a:lumMod val="50000"/>
                  </a:schemeClr>
                </a:solidFill>
                <a:latin typeface="Myriad Pro" panose="020B0503030403020204" pitchFamily="34" charset="0"/>
              </a:rPr>
              <a:t>Loan Risk Capstone</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Capstone sessions designed with rapid mobilization in mind</a:t>
            </a:r>
            <a:endParaRPr lang="en-US" sz="3600" dirty="0">
              <a:solidFill>
                <a:schemeClr val="tx2"/>
              </a:solidFill>
              <a:latin typeface="Myriad Pro" panose="020B0503030403020204" pitchFamily="34" charset="0"/>
            </a:endParaRPr>
          </a:p>
        </p:txBody>
      </p:sp>
      <p:sp>
        <p:nvSpPr>
          <p:cNvPr id="6" name="Content Placeholder 2"/>
          <p:cNvSpPr txBox="1"/>
          <p:nvPr/>
        </p:nvSpPr>
        <p:spPr>
          <a:xfrm>
            <a:off x="1047963" y="1610700"/>
            <a:ext cx="10507023" cy="23136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1"/>
                </a:solidFill>
                <a:latin typeface="Myriad Pro" panose="020B0503030403020204" pitchFamily="34" charset="0"/>
              </a:rPr>
              <a:t>Customized</a:t>
            </a:r>
            <a:r>
              <a:rPr lang="en-US" sz="2400" dirty="0">
                <a:solidFill>
                  <a:schemeClr val="tx2"/>
                </a:solidFill>
                <a:latin typeface="Myriad Pro" panose="020B0503030403020204" pitchFamily="34" charset="0"/>
              </a:rPr>
              <a:t> instance of CADS’s Capstone program tailored for applying Exploratory Data Analysis technique, aka Descriptive Statistics, on real-world dataset</a:t>
            </a:r>
            <a:endParaRPr lang="en-US" sz="2400" b="1" dirty="0">
              <a:solidFill>
                <a:schemeClr val="accent1"/>
              </a:solidFill>
              <a:latin typeface="Myriad Pro" panose="020B0503030403020204" pitchFamily="34" charset="0"/>
            </a:endParaRPr>
          </a:p>
          <a:p>
            <a:r>
              <a:rPr lang="en-US" sz="2400" dirty="0">
                <a:solidFill>
                  <a:schemeClr val="tx2"/>
                </a:solidFill>
                <a:latin typeface="Myriad Pro" panose="020B0503030403020204" pitchFamily="34" charset="0"/>
              </a:rPr>
              <a:t>Focused application in </a:t>
            </a:r>
            <a:r>
              <a:rPr lang="en-US" sz="2400" b="1" dirty="0">
                <a:solidFill>
                  <a:schemeClr val="accent1"/>
                </a:solidFill>
                <a:latin typeface="Myriad Pro" panose="020B0503030403020204" pitchFamily="34" charset="0"/>
              </a:rPr>
              <a:t>performing data analysis, visualization and storytelling </a:t>
            </a:r>
            <a:r>
              <a:rPr lang="en-US" sz="2400" dirty="0">
                <a:solidFill>
                  <a:schemeClr val="tx2"/>
                </a:solidFill>
                <a:latin typeface="Myriad Pro" panose="020B0503030403020204" pitchFamily="34" charset="0"/>
              </a:rPr>
              <a:t>using a Real-world automation dataset to detect sensors defects in a hazardous material storage facility</a:t>
            </a:r>
            <a:endParaRPr lang="en-US" sz="2400" b="1" dirty="0">
              <a:solidFill>
                <a:schemeClr val="tx2"/>
              </a:solidFill>
              <a:latin typeface="Myriad Pro" panose="020B05030304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428625" y="231775"/>
            <a:ext cx="11760200" cy="12763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1">
                    <a:lumMod val="50000"/>
                  </a:schemeClr>
                </a:solidFill>
                <a:latin typeface="Myriad Pro" panose="020B0503030403020204" pitchFamily="34" charset="0"/>
              </a:rPr>
              <a:t>Loan Risk Capstone Topic</a:t>
            </a:r>
            <a:br>
              <a:rPr lang="en-US" sz="3600" dirty="0">
                <a:solidFill>
                  <a:schemeClr val="accent1">
                    <a:lumMod val="50000"/>
                  </a:schemeClr>
                </a:solidFill>
                <a:latin typeface="Myriad Pro" panose="020B0503030403020204" pitchFamily="34" charset="0"/>
              </a:rPr>
            </a:br>
            <a:r>
              <a:rPr lang="en-US" sz="2800" dirty="0">
                <a:solidFill>
                  <a:schemeClr val="tx2"/>
                </a:solidFill>
                <a:latin typeface="Myriad Pro" panose="020B0503030403020204" pitchFamily="34" charset="0"/>
              </a:rPr>
              <a:t>What is “From Data To Insight”?</a:t>
            </a:r>
            <a:endParaRPr lang="en-US" sz="4400" dirty="0">
              <a:solidFill>
                <a:schemeClr val="tx2"/>
              </a:solidFill>
              <a:latin typeface="Myriad Pro" panose="020B0503030403020204" pitchFamily="34" charset="0"/>
            </a:endParaRPr>
          </a:p>
        </p:txBody>
      </p:sp>
      <p:sp>
        <p:nvSpPr>
          <p:cNvPr id="4" name="Rectangle 3"/>
          <p:cNvSpPr/>
          <p:nvPr/>
        </p:nvSpPr>
        <p:spPr>
          <a:xfrm>
            <a:off x="571500" y="1508125"/>
            <a:ext cx="10972800" cy="3416320"/>
          </a:xfrm>
          <a:prstGeom prst="rect">
            <a:avLst/>
          </a:prstGeom>
        </p:spPr>
        <p:txBody>
          <a:bodyPr wrap="square">
            <a:spAutoFit/>
          </a:bodyPr>
          <a:lstStyle/>
          <a:p>
            <a:r>
              <a:rPr lang="en-MY" sz="2400" dirty="0">
                <a:solidFill>
                  <a:srgbClr val="111111"/>
                </a:solidFill>
                <a:latin typeface="SourceSansPro"/>
              </a:rPr>
              <a:t>From data to insight is the data practitioners’ journey to transform data from its raw form into beautiful visuals complete with clear narratives. The goal of the Capstone is to use Descriptive Statistics to break down complex data into simple summaries to reveal insights. </a:t>
            </a:r>
            <a:endParaRPr lang="en-MY" sz="2400" dirty="0">
              <a:solidFill>
                <a:srgbClr val="111111"/>
              </a:solidFill>
              <a:latin typeface="SourceSansPro"/>
            </a:endParaRPr>
          </a:p>
          <a:p>
            <a:endParaRPr lang="en-MY" sz="2400" dirty="0">
              <a:solidFill>
                <a:srgbClr val="111111"/>
              </a:solidFill>
              <a:latin typeface="SourceSansPro"/>
            </a:endParaRPr>
          </a:p>
          <a:p>
            <a:r>
              <a:rPr lang="en-MY" sz="2400" dirty="0">
                <a:solidFill>
                  <a:srgbClr val="111111"/>
                </a:solidFill>
                <a:latin typeface="SourceSansPro"/>
              </a:rPr>
              <a:t>By utilizing effective visualization techniques and eloquent storytelling, data is transformed into knowledge.</a:t>
            </a:r>
            <a:endParaRPr lang="en-MY" sz="2400" dirty="0">
              <a:solidFill>
                <a:srgbClr val="111111"/>
              </a:solidFill>
              <a:latin typeface="SourceSansPro"/>
            </a:endParaRPr>
          </a:p>
          <a:p>
            <a:endParaRPr lang="en-MY" sz="2400" b="0" i="0" dirty="0">
              <a:solidFill>
                <a:srgbClr val="111111"/>
              </a:solidFill>
              <a:effectLst/>
              <a:latin typeface="SourceSansPro"/>
            </a:endParaRPr>
          </a:p>
          <a:p>
            <a:endParaRPr lang="en-MY" sz="2400" b="0" i="0" dirty="0">
              <a:solidFill>
                <a:srgbClr val="111111"/>
              </a:solidFill>
              <a:effectLst/>
              <a:latin typeface="SourceSansPro"/>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28625" y="231775"/>
            <a:ext cx="11760200" cy="12763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MY" sz="4000" dirty="0">
                <a:solidFill>
                  <a:schemeClr val="accent1">
                    <a:lumMod val="50000"/>
                  </a:schemeClr>
                </a:solidFill>
                <a:latin typeface="Myriad Pro" panose="020B0503030403020204" pitchFamily="34" charset="0"/>
              </a:rPr>
              <a:t>Loan Risk Capstone USE CASE </a:t>
            </a:r>
            <a:endParaRPr lang="en-MY" sz="4000" dirty="0">
              <a:solidFill>
                <a:schemeClr val="accent1">
                  <a:lumMod val="50000"/>
                </a:schemeClr>
              </a:solidFill>
              <a:latin typeface="Myriad Pro" panose="020B0503030403020204" pitchFamily="34" charset="0"/>
            </a:endParaRPr>
          </a:p>
          <a:p>
            <a:r>
              <a:rPr lang="en-MY" sz="4000" dirty="0">
                <a:solidFill>
                  <a:schemeClr val="accent1">
                    <a:lumMod val="50000"/>
                  </a:schemeClr>
                </a:solidFill>
                <a:latin typeface="Myriad Pro" panose="020B0503030403020204" pitchFamily="34" charset="0"/>
              </a:rPr>
              <a:t>- Checklist for Preparation</a:t>
            </a:r>
            <a:endParaRPr lang="en-MY" sz="4000" dirty="0">
              <a:solidFill>
                <a:schemeClr val="accent1">
                  <a:lumMod val="50000"/>
                </a:schemeClr>
              </a:solidFill>
              <a:latin typeface="Myriad Pro" panose="020B0503030403020204" pitchFamily="34" charset="0"/>
            </a:endParaRPr>
          </a:p>
        </p:txBody>
      </p:sp>
      <p:graphicFrame>
        <p:nvGraphicFramePr>
          <p:cNvPr id="3" name="Table 2"/>
          <p:cNvGraphicFramePr>
            <a:graphicFrameLocks noGrp="1"/>
          </p:cNvGraphicFramePr>
          <p:nvPr/>
        </p:nvGraphicFramePr>
        <p:xfrm>
          <a:off x="428625" y="1776464"/>
          <a:ext cx="11331575" cy="3973091"/>
        </p:xfrm>
        <a:graphic>
          <a:graphicData uri="http://schemas.openxmlformats.org/drawingml/2006/table">
            <a:tbl>
              <a:tblPr/>
              <a:tblGrid>
                <a:gridCol w="482559"/>
                <a:gridCol w="2356325"/>
                <a:gridCol w="5636697"/>
                <a:gridCol w="2855994"/>
              </a:tblGrid>
              <a:tr h="871536">
                <a:tc>
                  <a:txBody>
                    <a:bodyPr/>
                    <a:lstStyle/>
                    <a:p>
                      <a:pPr algn="ctr" fontAlgn="b"/>
                      <a:r>
                        <a:rPr lang="en-MY" sz="1600" b="1" dirty="0">
                          <a:solidFill>
                            <a:srgbClr val="000000"/>
                          </a:solidFill>
                          <a:effectLst/>
                          <a:latin typeface="Calibri" panose="020F0502020204030204" pitchFamily="34" charset="0"/>
                        </a:rPr>
                        <a:t>No. </a:t>
                      </a:r>
                      <a:endParaRPr lang="en-MY" sz="1600" b="1" dirty="0">
                        <a:solidFill>
                          <a:srgbClr val="000000"/>
                        </a:solidFill>
                        <a:effectLst/>
                        <a:latin typeface="Calibri" panose="020F0502020204030204" pitchFamily="34" charset="0"/>
                      </a:endParaRPr>
                    </a:p>
                  </a:txBody>
                  <a:tcPr marL="8542" marR="8542" marT="8542" marB="41002" anchor="ctr">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92D050"/>
                    </a:solidFill>
                  </a:tcPr>
                </a:tc>
                <a:tc>
                  <a:txBody>
                    <a:bodyPr/>
                    <a:lstStyle/>
                    <a:p>
                      <a:pPr algn="ctr" fontAlgn="b"/>
                      <a:r>
                        <a:rPr lang="en-MY" sz="1600" b="1">
                          <a:solidFill>
                            <a:srgbClr val="000000"/>
                          </a:solidFill>
                          <a:effectLst/>
                          <a:latin typeface="Calibri" panose="020F0502020204030204" pitchFamily="34" charset="0"/>
                        </a:rPr>
                        <a:t>Checklist Item</a:t>
                      </a:r>
                      <a:endParaRPr lang="en-MY" sz="1600" b="1">
                        <a:solidFill>
                          <a:srgbClr val="000000"/>
                        </a:solidFill>
                        <a:effectLst/>
                        <a:latin typeface="Calibri" panose="020F0502020204030204" pitchFamily="34" charset="0"/>
                      </a:endParaRPr>
                    </a:p>
                  </a:txBody>
                  <a:tcPr marL="8542" marR="8542" marT="8542" marB="41002" anchor="ctr">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92D050"/>
                    </a:solidFill>
                  </a:tcPr>
                </a:tc>
                <a:tc>
                  <a:txBody>
                    <a:bodyPr/>
                    <a:lstStyle/>
                    <a:p>
                      <a:pPr algn="ctr" fontAlgn="b"/>
                      <a:r>
                        <a:rPr lang="en-MY" sz="1600" b="1" dirty="0">
                          <a:solidFill>
                            <a:srgbClr val="000000"/>
                          </a:solidFill>
                          <a:effectLst/>
                          <a:latin typeface="Calibri" panose="020F0502020204030204" pitchFamily="34" charset="0"/>
                        </a:rPr>
                        <a:t>Requirements</a:t>
                      </a:r>
                      <a:endParaRPr lang="en-MY" sz="1600" b="1" dirty="0">
                        <a:solidFill>
                          <a:srgbClr val="000000"/>
                        </a:solidFill>
                        <a:effectLst/>
                        <a:latin typeface="Calibri" panose="020F0502020204030204" pitchFamily="34" charset="0"/>
                      </a:endParaRPr>
                    </a:p>
                  </a:txBody>
                  <a:tcPr marL="8542" marR="8542" marT="8542" marB="41002" anchor="ctr">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92D050"/>
                    </a:solidFill>
                  </a:tcPr>
                </a:tc>
                <a:tc>
                  <a:txBody>
                    <a:bodyPr/>
                    <a:lstStyle/>
                    <a:p>
                      <a:pPr algn="ctr" fontAlgn="b"/>
                      <a:r>
                        <a:rPr lang="en-MY" sz="1600" b="1" dirty="0">
                          <a:solidFill>
                            <a:srgbClr val="000000"/>
                          </a:solidFill>
                          <a:effectLst/>
                          <a:latin typeface="Calibri" panose="020F0502020204030204" pitchFamily="34" charset="0"/>
                        </a:rPr>
                        <a:t>Remarks &amp; Reference</a:t>
                      </a:r>
                      <a:endParaRPr lang="en-MY" sz="1600" b="1" dirty="0">
                        <a:solidFill>
                          <a:srgbClr val="000000"/>
                        </a:solidFill>
                        <a:effectLst/>
                        <a:latin typeface="Calibri" panose="020F0502020204030204" pitchFamily="34" charset="0"/>
                      </a:endParaRPr>
                    </a:p>
                  </a:txBody>
                  <a:tcPr marL="8542" marR="8542" marT="8542" marB="41002" anchor="ctr">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92D050"/>
                    </a:solidFill>
                  </a:tcPr>
                </a:tc>
              </a:tr>
              <a:tr h="491871">
                <a:tc>
                  <a:txBody>
                    <a:bodyPr/>
                    <a:lstStyle/>
                    <a:p>
                      <a:pPr algn="l" fontAlgn="b"/>
                      <a:r>
                        <a:rPr lang="en-MY" sz="1800">
                          <a:solidFill>
                            <a:srgbClr val="000000"/>
                          </a:solidFill>
                          <a:effectLst/>
                          <a:latin typeface="Calibri" panose="020F0502020204030204" pitchFamily="34" charset="0"/>
                        </a:rPr>
                        <a:t>1</a:t>
                      </a:r>
                      <a:endParaRPr lang="en-MY" sz="1800">
                        <a:solidFill>
                          <a:srgbClr val="000000"/>
                        </a:solidFill>
                        <a:effectLst/>
                        <a:latin typeface="Calibri" panose="020F0502020204030204" pitchFamily="34" charset="0"/>
                      </a:endParaRPr>
                    </a:p>
                  </a:txBody>
                  <a:tcPr marL="8542" marR="8542" marT="8542" marB="41002" anchor="b">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algn="l" fontAlgn="b"/>
                      <a:r>
                        <a:rPr lang="en-MY" sz="1800" dirty="0">
                          <a:solidFill>
                            <a:srgbClr val="000000"/>
                          </a:solidFill>
                          <a:effectLst/>
                          <a:latin typeface="Calibri" panose="020F0502020204030204" pitchFamily="34" charset="0"/>
                        </a:rPr>
                        <a:t>Problem Statement</a:t>
                      </a:r>
                      <a:endParaRPr lang="en-MY" sz="1800" dirty="0">
                        <a:solidFill>
                          <a:srgbClr val="000000"/>
                        </a:solidFill>
                        <a:effectLst/>
                        <a:latin typeface="Calibri" panose="020F0502020204030204" pitchFamily="34" charset="0"/>
                      </a:endParaRPr>
                    </a:p>
                  </a:txBody>
                  <a:tcPr marL="8542" marR="8542" marT="8542" marB="41002" anchor="b">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algn="l" fontAlgn="b"/>
                      <a:r>
                        <a:rPr lang="en-MY" sz="1800" dirty="0">
                          <a:solidFill>
                            <a:srgbClr val="000000"/>
                          </a:solidFill>
                          <a:effectLst/>
                          <a:latin typeface="Calibri" panose="020F0502020204030204" pitchFamily="34" charset="0"/>
                        </a:rPr>
                        <a:t>Identify Top 3 factors that determines the loan application being approved or rejected</a:t>
                      </a:r>
                      <a:endParaRPr lang="en-MY" sz="1800" dirty="0">
                        <a:solidFill>
                          <a:srgbClr val="000000"/>
                        </a:solidFill>
                        <a:effectLst/>
                        <a:latin typeface="Calibri" panose="020F0502020204030204" pitchFamily="34" charset="0"/>
                      </a:endParaRPr>
                    </a:p>
                  </a:txBody>
                  <a:tcPr marL="8542" marR="8542" marT="8542" marB="41002" anchor="b">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fontAlgn="b"/>
                      <a:r>
                        <a:rPr lang="en-MY" sz="1800" dirty="0">
                          <a:solidFill>
                            <a:srgbClr val="000000"/>
                          </a:solidFill>
                          <a:effectLst/>
                          <a:latin typeface="Calibri" panose="020F0502020204030204" pitchFamily="34" charset="0"/>
                        </a:rPr>
                        <a:t>EDP Excel for Data Analytics</a:t>
                      </a:r>
                      <a:endParaRPr lang="en-MY" sz="1800" dirty="0">
                        <a:solidFill>
                          <a:srgbClr val="000000"/>
                        </a:solidFill>
                        <a:effectLst/>
                        <a:latin typeface="Calibri" panose="020F0502020204030204" pitchFamily="34" charset="0"/>
                      </a:endParaRPr>
                    </a:p>
                  </a:txBody>
                  <a:tcPr marL="8542" marR="8542" marT="8542" marB="41002" anchor="b">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r>
              <a:tr h="491871">
                <a:tc>
                  <a:txBody>
                    <a:bodyPr/>
                    <a:lstStyle/>
                    <a:p>
                      <a:pPr algn="l" fontAlgn="b"/>
                      <a:r>
                        <a:rPr lang="en-MY" sz="1800">
                          <a:solidFill>
                            <a:srgbClr val="000000"/>
                          </a:solidFill>
                          <a:effectLst/>
                          <a:latin typeface="Calibri" panose="020F0502020204030204" pitchFamily="34" charset="0"/>
                        </a:rPr>
                        <a:t>2</a:t>
                      </a:r>
                      <a:endParaRPr lang="en-MY" sz="1800">
                        <a:solidFill>
                          <a:srgbClr val="000000"/>
                        </a:solidFill>
                        <a:effectLst/>
                        <a:latin typeface="Calibri" panose="020F0502020204030204" pitchFamily="34" charset="0"/>
                      </a:endParaRPr>
                    </a:p>
                  </a:txBody>
                  <a:tcPr marL="8542" marR="8542" marT="8542" marB="41002" anchor="b">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algn="l" fontAlgn="b"/>
                      <a:r>
                        <a:rPr lang="en-MY" sz="1800" dirty="0">
                          <a:solidFill>
                            <a:srgbClr val="000000"/>
                          </a:solidFill>
                          <a:effectLst/>
                          <a:latin typeface="Calibri" panose="020F0502020204030204" pitchFamily="34" charset="0"/>
                        </a:rPr>
                        <a:t>Potential Solution </a:t>
                      </a:r>
                      <a:endParaRPr lang="en-MY" sz="1800" dirty="0">
                        <a:solidFill>
                          <a:srgbClr val="000000"/>
                        </a:solidFill>
                        <a:effectLst/>
                        <a:latin typeface="Calibri" panose="020F0502020204030204" pitchFamily="34" charset="0"/>
                      </a:endParaRPr>
                    </a:p>
                  </a:txBody>
                  <a:tcPr marL="8542" marR="8542" marT="8542" marB="41002" anchor="b">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algn="l" fontAlgn="b"/>
                      <a:r>
                        <a:rPr lang="en-MY" sz="1800" dirty="0">
                          <a:solidFill>
                            <a:srgbClr val="000000"/>
                          </a:solidFill>
                          <a:effectLst/>
                          <a:latin typeface="Calibri" panose="020F0502020204030204" pitchFamily="34" charset="0"/>
                        </a:rPr>
                        <a:t>Create and present a narrative to deliver the simplified method to categorize successful and unsuccessful applicants to management</a:t>
                      </a:r>
                      <a:endParaRPr lang="en-MY" sz="1800" dirty="0">
                        <a:solidFill>
                          <a:srgbClr val="000000"/>
                        </a:solidFill>
                        <a:effectLst/>
                        <a:latin typeface="Calibri" panose="020F0502020204030204" pitchFamily="34" charset="0"/>
                      </a:endParaRPr>
                    </a:p>
                  </a:txBody>
                  <a:tcPr marL="8542" marR="8542" marT="8542" marB="41002" anchor="b">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fontAlgn="b"/>
                      <a:r>
                        <a:rPr lang="en-MY" sz="1800" dirty="0">
                          <a:solidFill>
                            <a:srgbClr val="000000"/>
                          </a:solidFill>
                          <a:effectLst/>
                          <a:latin typeface="Calibri" panose="020F0502020204030204" pitchFamily="34" charset="0"/>
                        </a:rPr>
                        <a:t>EDP Data Storytelling</a:t>
                      </a:r>
                      <a:endParaRPr lang="en-MY" sz="1800" dirty="0">
                        <a:solidFill>
                          <a:srgbClr val="000000"/>
                        </a:solidFill>
                        <a:effectLst/>
                        <a:latin typeface="Calibri" panose="020F0502020204030204" pitchFamily="34" charset="0"/>
                      </a:endParaRPr>
                    </a:p>
                  </a:txBody>
                  <a:tcPr marL="8542" marR="8542" marT="8542" marB="41002" anchor="b">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r>
              <a:tr h="1630867">
                <a:tc>
                  <a:txBody>
                    <a:bodyPr/>
                    <a:lstStyle/>
                    <a:p>
                      <a:pPr algn="l" fontAlgn="ctr"/>
                      <a:r>
                        <a:rPr lang="en-MY" sz="1800">
                          <a:solidFill>
                            <a:srgbClr val="000000"/>
                          </a:solidFill>
                          <a:effectLst/>
                          <a:latin typeface="Calibri" panose="020F0502020204030204" pitchFamily="34" charset="0"/>
                        </a:rPr>
                        <a:t>3</a:t>
                      </a:r>
                      <a:endParaRPr lang="en-MY" sz="1800">
                        <a:solidFill>
                          <a:srgbClr val="000000"/>
                        </a:solidFill>
                        <a:effectLst/>
                        <a:latin typeface="Calibri" panose="020F0502020204030204" pitchFamily="34" charset="0"/>
                      </a:endParaRPr>
                    </a:p>
                  </a:txBody>
                  <a:tcPr marL="8542" marR="8542" marT="8542" marB="41002" anchor="ctr">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algn="l" fontAlgn="ctr"/>
                      <a:r>
                        <a:rPr lang="en-MY" sz="1800">
                          <a:solidFill>
                            <a:srgbClr val="000000"/>
                          </a:solidFill>
                          <a:effectLst/>
                          <a:latin typeface="Calibri" panose="020F0502020204030204" pitchFamily="34" charset="0"/>
                        </a:rPr>
                        <a:t>Dataset &amp; Volume</a:t>
                      </a:r>
                      <a:endParaRPr lang="en-MY" sz="1800">
                        <a:solidFill>
                          <a:srgbClr val="000000"/>
                        </a:solidFill>
                        <a:effectLst/>
                        <a:latin typeface="Calibri" panose="020F0502020204030204" pitchFamily="34" charset="0"/>
                      </a:endParaRPr>
                    </a:p>
                  </a:txBody>
                  <a:tcPr marL="8542" marR="8542" marT="8542" marB="41002" anchor="ctr">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algn="l" fontAlgn="ctr"/>
                      <a:r>
                        <a:rPr lang="en-MY" sz="1800" dirty="0">
                          <a:solidFill>
                            <a:srgbClr val="000000"/>
                          </a:solidFill>
                          <a:effectLst/>
                          <a:latin typeface="Calibri" panose="020F0502020204030204" pitchFamily="34" charset="0"/>
                        </a:rPr>
                        <a:t>Dataset is provided as per below:</a:t>
                      </a:r>
                      <a:br>
                        <a:rPr lang="en-MY" sz="1800" dirty="0">
                          <a:solidFill>
                            <a:srgbClr val="000000"/>
                          </a:solidFill>
                          <a:effectLst/>
                          <a:latin typeface="Calibri" panose="020F0502020204030204" pitchFamily="34" charset="0"/>
                        </a:rPr>
                      </a:br>
                      <a:r>
                        <a:rPr lang="en-MY" sz="1800" dirty="0">
                          <a:solidFill>
                            <a:srgbClr val="000000"/>
                          </a:solidFill>
                          <a:effectLst/>
                          <a:latin typeface="Calibri" panose="020F0502020204030204" pitchFamily="34" charset="0"/>
                        </a:rPr>
                        <a:t>1) Dataset in ".csv" Format</a:t>
                      </a:r>
                      <a:br>
                        <a:rPr lang="en-MY" sz="1800" dirty="0">
                          <a:solidFill>
                            <a:srgbClr val="000000"/>
                          </a:solidFill>
                          <a:effectLst/>
                          <a:latin typeface="Calibri" panose="020F0502020204030204" pitchFamily="34" charset="0"/>
                        </a:rPr>
                      </a:br>
                      <a:r>
                        <a:rPr lang="en-MY" sz="1800" dirty="0">
                          <a:solidFill>
                            <a:srgbClr val="000000"/>
                          </a:solidFill>
                          <a:effectLst/>
                          <a:latin typeface="Calibri" panose="020F0502020204030204" pitchFamily="34" charset="0"/>
                        </a:rPr>
                        <a:t>2) Dataset Structure as per Schema sample provided</a:t>
                      </a:r>
                      <a:br>
                        <a:rPr lang="en-MY" sz="1800" dirty="0">
                          <a:solidFill>
                            <a:srgbClr val="000000"/>
                          </a:solidFill>
                          <a:effectLst/>
                          <a:latin typeface="Calibri" panose="020F0502020204030204" pitchFamily="34" charset="0"/>
                        </a:rPr>
                      </a:br>
                      <a:r>
                        <a:rPr lang="en-MY" sz="1800" dirty="0">
                          <a:solidFill>
                            <a:srgbClr val="000000"/>
                          </a:solidFill>
                          <a:effectLst/>
                          <a:latin typeface="Calibri" panose="020F0502020204030204" pitchFamily="34" charset="0"/>
                        </a:rPr>
                        <a:t>3) Dataset Volume of a minimum of 600 rows </a:t>
                      </a:r>
                      <a:endParaRPr lang="en-MY" sz="1800" dirty="0">
                        <a:solidFill>
                          <a:srgbClr val="000000"/>
                        </a:solidFill>
                        <a:effectLst/>
                        <a:latin typeface="Calibri" panose="020F0502020204030204" pitchFamily="34" charset="0"/>
                      </a:endParaRPr>
                    </a:p>
                  </a:txBody>
                  <a:tcPr marL="8542" marR="8542" marT="8542" marB="41002" anchor="ctr">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fontAlgn="ctr"/>
                      <a:r>
                        <a:rPr lang="en-MY" sz="1800" dirty="0">
                          <a:solidFill>
                            <a:srgbClr val="000000"/>
                          </a:solidFill>
                          <a:effectLst/>
                          <a:latin typeface="Calibri" panose="020F0502020204030204" pitchFamily="34" charset="0"/>
                        </a:rPr>
                        <a:t>Refer to the slide "Data Sample" </a:t>
                      </a:r>
                      <a:endParaRPr lang="en-MY" sz="1800" dirty="0">
                        <a:solidFill>
                          <a:srgbClr val="000000"/>
                        </a:solidFill>
                        <a:effectLst/>
                        <a:latin typeface="Calibri" panose="020F0502020204030204" pitchFamily="34" charset="0"/>
                      </a:endParaRPr>
                    </a:p>
                    <a:p>
                      <a:pPr fontAlgn="ctr"/>
                      <a:r>
                        <a:rPr lang="en-MY" sz="1800" dirty="0">
                          <a:solidFill>
                            <a:srgbClr val="000000"/>
                          </a:solidFill>
                          <a:effectLst/>
                          <a:latin typeface="Calibri" panose="020F0502020204030204" pitchFamily="34" charset="0"/>
                        </a:rPr>
                        <a:t>Dataset is provided</a:t>
                      </a:r>
                      <a:endParaRPr lang="en-MY" sz="1800" dirty="0">
                        <a:solidFill>
                          <a:srgbClr val="000000"/>
                        </a:solidFill>
                        <a:effectLst/>
                        <a:latin typeface="Calibri" panose="020F0502020204030204" pitchFamily="34" charset="0"/>
                      </a:endParaRPr>
                    </a:p>
                  </a:txBody>
                  <a:tcPr marL="8542" marR="8542" marT="8542" marB="41002" anchor="ctr">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r>
            </a:tbl>
          </a:graphicData>
        </a:graphic>
      </p:graphicFrame>
      <p:sp>
        <p:nvSpPr>
          <p:cNvPr id="4" name="Rectangle 1"/>
          <p:cNvSpPr>
            <a:spLocks noChangeArrowheads="1"/>
          </p:cNvSpPr>
          <p:nvPr/>
        </p:nvSpPr>
        <p:spPr bwMode="auto">
          <a:xfrm>
            <a:off x="838200" y="323215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CADS Theme">
      <a:dk1>
        <a:srgbClr val="000000"/>
      </a:dk1>
      <a:lt1>
        <a:srgbClr val="FFFFFF"/>
      </a:lt1>
      <a:dk2>
        <a:srgbClr val="4D4D4D"/>
      </a:dk2>
      <a:lt2>
        <a:srgbClr val="F2F2F2"/>
      </a:lt2>
      <a:accent1>
        <a:srgbClr val="0767B1"/>
      </a:accent1>
      <a:accent2>
        <a:srgbClr val="23C3F3"/>
      </a:accent2>
      <a:accent3>
        <a:srgbClr val="9EDCF8"/>
      </a:accent3>
      <a:accent4>
        <a:srgbClr val="ED3F95"/>
      </a:accent4>
      <a:accent5>
        <a:srgbClr val="28B373"/>
      </a:accent5>
      <a:accent6>
        <a:srgbClr val="F9A61A"/>
      </a:accent6>
      <a:hlink>
        <a:srgbClr val="0A2432"/>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4737</Words>
  <Application>WPS Presentation</Application>
  <PresentationFormat>Custom</PresentationFormat>
  <Paragraphs>135</Paragraphs>
  <Slides>17</Slides>
  <Notes>11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17</vt:i4>
      </vt:variant>
    </vt:vector>
  </HeadingPairs>
  <TitlesOfParts>
    <vt:vector size="29" baseType="lpstr">
      <vt:lpstr>Arial</vt:lpstr>
      <vt:lpstr>SimSun</vt:lpstr>
      <vt:lpstr>Wingdings</vt:lpstr>
      <vt:lpstr>Myriad Pro</vt:lpstr>
      <vt:lpstr>Yu Gothic UI</vt:lpstr>
      <vt:lpstr>SourceSansPro</vt:lpstr>
      <vt:lpstr>Calibri</vt:lpstr>
      <vt:lpstr>Calibri</vt:lpstr>
      <vt:lpstr>Microsoft YaHei</vt:lpstr>
      <vt:lpstr>Arial Unicode MS</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Loan Risk Capstone Capstone sessions designed with rapid mobilization in mind</vt:lpstr>
      <vt:lpstr>PowerPoint 演示文稿</vt:lpstr>
      <vt:lpstr>PowerPoint 演示文稿</vt:lpstr>
      <vt:lpstr>Loan Risk Capstone USE CASE CATEGORIZE SUCCESSFUL AND UNSUCCESSFUL APPLICANTS BASED ON THE TOP 3 CRITERIA</vt:lpstr>
      <vt:lpstr>PowerPoint 演示文稿</vt:lpstr>
      <vt:lpstr>PowerPoint 演示文稿</vt:lpstr>
      <vt:lpstr>Loan Risk Capstone Instructions</vt:lpstr>
      <vt:lpstr>PowerPoint 演示文稿</vt:lpstr>
      <vt:lpstr>Loan Risk Capstone Tips for success</vt:lpstr>
      <vt:lpstr>Loan Risk Capstone Score Breakdown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Uzair Aslam</dc:creator>
  <cp:lastModifiedBy>susan</cp:lastModifiedBy>
  <cp:revision>46</cp:revision>
  <dcterms:created xsi:type="dcterms:W3CDTF">2019-10-31T07:02:00Z</dcterms:created>
  <dcterms:modified xsi:type="dcterms:W3CDTF">2022-02-25T03:56:44Z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0x010100CD4068CFA1518443BE16D0FD628441E3</vt:lpwstr>
  </property>
  <property fmtid="{D5CDD505-2E9C-101B-9397-08002B2CF9AE}" pid="3" name="ICV">
    <vt:lpwstr>03FCA042C7994F30BE20A403EEA56F4D</vt:lpwstr>
  </property>
  <property fmtid="{D5CDD505-2E9C-101B-9397-08002B2CF9AE}" pid="4" name="KSOProductBuildVer">
    <vt:lpwstr>1033-11.2.0.10451</vt:lpwstr>
  </property>
</Properties>
</file>